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3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CDD7D71B-EC62-4933-BF85-FAEAE4FBD9AC}" type="datetimeFigureOut">
              <a:rPr lang="en-ZA" smtClean="0"/>
              <a:pPr/>
              <a:t>2012/04/12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B544600-A6AC-43CE-A80B-EC86CA6198E1}" type="slidenum">
              <a:rPr lang="en-ZA" smtClean="0"/>
              <a:pPr/>
              <a:t>‹#›</a:t>
            </a:fld>
            <a:endParaRPr lang="en-ZA"/>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D7D71B-EC62-4933-BF85-FAEAE4FBD9AC}" type="datetimeFigureOut">
              <a:rPr lang="en-ZA" smtClean="0"/>
              <a:pPr/>
              <a:t>2012/04/12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44600-A6AC-43CE-A80B-EC86CA6198E1}"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ndAc>
      <p:stSnd>
        <p:snd r:embed="rId13" name="chimes.wav"/>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ZA" u="sng" dirty="0" smtClean="0"/>
              <a:t>Katy of Sky Road – Chapter 1</a:t>
            </a:r>
            <a:endParaRPr lang="en-ZA" u="sng" dirty="0"/>
          </a:p>
        </p:txBody>
      </p:sp>
      <p:sp>
        <p:nvSpPr>
          <p:cNvPr id="5" name="Content Placeholder 4"/>
          <p:cNvSpPr>
            <a:spLocks noGrp="1"/>
          </p:cNvSpPr>
          <p:nvPr>
            <p:ph idx="1"/>
          </p:nvPr>
        </p:nvSpPr>
        <p:spPr/>
        <p:txBody>
          <a:bodyPr>
            <a:normAutofit fontScale="92500"/>
          </a:bodyPr>
          <a:lstStyle/>
          <a:p>
            <a:r>
              <a:rPr lang="en-ZA" b="1" u="sng" dirty="0" smtClean="0"/>
              <a:t>Katy</a:t>
            </a:r>
            <a:r>
              <a:rPr lang="en-ZA" dirty="0" smtClean="0"/>
              <a:t>: She likes dancing. She is popular with children and they think she can dance well.</a:t>
            </a:r>
          </a:p>
          <a:p>
            <a:r>
              <a:rPr lang="en-ZA" b="1" u="sng" dirty="0" smtClean="0"/>
              <a:t>Wesley:</a:t>
            </a:r>
            <a:r>
              <a:rPr lang="en-ZA" dirty="0" smtClean="0"/>
              <a:t> Katy’s ballroom partner.  He is a prefect. </a:t>
            </a:r>
          </a:p>
          <a:p>
            <a:r>
              <a:rPr lang="en-ZA" b="1" u="sng" dirty="0" smtClean="0"/>
              <a:t>Melissa: </a:t>
            </a:r>
            <a:r>
              <a:rPr lang="en-ZA" dirty="0" smtClean="0"/>
              <a:t>Katy’s friend. Zeke’s friend</a:t>
            </a:r>
          </a:p>
          <a:p>
            <a:r>
              <a:rPr lang="en-ZA" b="1" u="sng" dirty="0" smtClean="0"/>
              <a:t>Zeke:</a:t>
            </a:r>
            <a:r>
              <a:rPr lang="en-ZA" dirty="0" smtClean="0"/>
              <a:t> He smokes. Katy's and Melissa’s friend.</a:t>
            </a:r>
          </a:p>
          <a:p>
            <a:r>
              <a:rPr lang="en-ZA" b="1" u="sng" dirty="0" smtClean="0"/>
              <a:t>Ricardo:  </a:t>
            </a:r>
            <a:r>
              <a:rPr lang="en-ZA" dirty="0" smtClean="0"/>
              <a:t>Famous. Starred in a TV advertisement. He is a good break dancer.</a:t>
            </a:r>
          </a:p>
          <a:p>
            <a:r>
              <a:rPr lang="en-ZA" b="1" u="sng" dirty="0" smtClean="0"/>
              <a:t>Mr Samuels: </a:t>
            </a:r>
            <a:r>
              <a:rPr lang="en-ZA" dirty="0" smtClean="0"/>
              <a:t>Ballroom dance instructor.</a:t>
            </a:r>
            <a:endParaRPr lang="en-ZA" b="1" u="sng" dirty="0" smtClean="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wipe(down)">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wipe(down)">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ipe(down)">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wipe(down)">
                                      <p:cBhvr>
                                        <p:cTn id="28" dur="5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wipe(down)">
                                      <p:cBhvr>
                                        <p:cTn id="33" dur="5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wipe(down)">
                                      <p:cBhvr>
                                        <p:cTn id="3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ZA" u="sng" dirty="0" smtClean="0"/>
              <a:t>Picture Frame – Chapter 2</a:t>
            </a:r>
            <a:endParaRPr lang="en-ZA" u="sng" dirty="0"/>
          </a:p>
        </p:txBody>
      </p:sp>
      <p:sp>
        <p:nvSpPr>
          <p:cNvPr id="3" name="Content Placeholder 2"/>
          <p:cNvSpPr>
            <a:spLocks noGrp="1"/>
          </p:cNvSpPr>
          <p:nvPr>
            <p:ph idx="1"/>
          </p:nvPr>
        </p:nvSpPr>
        <p:spPr>
          <a:xfrm>
            <a:off x="539552" y="1124744"/>
            <a:ext cx="8229600" cy="4525963"/>
          </a:xfrm>
        </p:spPr>
        <p:txBody>
          <a:bodyPr>
            <a:normAutofit fontScale="85000" lnSpcReduction="10000"/>
          </a:bodyPr>
          <a:lstStyle/>
          <a:p>
            <a:r>
              <a:rPr lang="en-ZA" b="1" u="sng" dirty="0" smtClean="0"/>
              <a:t>Auntie Rose:</a:t>
            </a:r>
            <a:r>
              <a:rPr lang="en-ZA" dirty="0" smtClean="0"/>
              <a:t> </a:t>
            </a:r>
            <a:r>
              <a:rPr lang="en-ZA" dirty="0" err="1" smtClean="0"/>
              <a:t>Hector’s</a:t>
            </a:r>
            <a:r>
              <a:rPr lang="en-ZA" dirty="0" smtClean="0"/>
              <a:t> mother’s sister. She cooks and cleans and lives with Hector and Katy. She once lost her heart on a struggle hero who disappeared. She watches </a:t>
            </a:r>
            <a:r>
              <a:rPr lang="en-ZA" i="1" dirty="0" smtClean="0"/>
              <a:t>Days, </a:t>
            </a:r>
            <a:r>
              <a:rPr lang="en-ZA" dirty="0" smtClean="0"/>
              <a:t>smokes and can bake.</a:t>
            </a:r>
          </a:p>
          <a:p>
            <a:r>
              <a:rPr lang="en-ZA" b="1" u="sng" dirty="0" smtClean="0"/>
              <a:t>Hector:</a:t>
            </a:r>
            <a:r>
              <a:rPr lang="en-ZA" dirty="0" smtClean="0"/>
              <a:t> Katy’s father. He is a youth leader. He likes to debate about current affairs that are in the newspaper. He dislikes blacks slightly. He likes Wesley. He is strict.</a:t>
            </a:r>
          </a:p>
          <a:p>
            <a:r>
              <a:rPr lang="en-ZA" b="1" u="sng" dirty="0" smtClean="0"/>
              <a:t>Pastor: </a:t>
            </a:r>
            <a:r>
              <a:rPr lang="en-ZA" dirty="0" smtClean="0"/>
              <a:t> Good friends with Hector. </a:t>
            </a:r>
          </a:p>
          <a:p>
            <a:r>
              <a:rPr lang="en-ZA" b="1" u="sng" dirty="0" smtClean="0"/>
              <a:t>Mario:</a:t>
            </a:r>
            <a:r>
              <a:rPr lang="en-ZA" dirty="0" smtClean="0"/>
              <a:t> Colours hair</a:t>
            </a:r>
          </a:p>
          <a:p>
            <a:r>
              <a:rPr lang="en-ZA" b="1" u="sng" dirty="0" smtClean="0"/>
              <a:t>Setting:</a:t>
            </a:r>
            <a:r>
              <a:rPr lang="en-ZA" dirty="0" smtClean="0"/>
              <a:t> There’s a shebeen across Katy’s house.</a:t>
            </a:r>
            <a:endParaRPr lang="en-ZA" b="1" u="sng"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Sugar Water – Chapter 3</a:t>
            </a:r>
            <a:endParaRPr lang="en-ZA" dirty="0"/>
          </a:p>
        </p:txBody>
      </p:sp>
      <p:sp>
        <p:nvSpPr>
          <p:cNvPr id="3" name="Content Placeholder 2"/>
          <p:cNvSpPr>
            <a:spLocks noGrp="1"/>
          </p:cNvSpPr>
          <p:nvPr>
            <p:ph idx="1"/>
          </p:nvPr>
        </p:nvSpPr>
        <p:spPr/>
        <p:txBody>
          <a:bodyPr/>
          <a:lstStyle/>
          <a:p>
            <a:r>
              <a:rPr lang="en-ZA" b="1" u="sng" dirty="0" smtClean="0"/>
              <a:t>Katy-</a:t>
            </a:r>
            <a:r>
              <a:rPr lang="en-ZA" dirty="0" smtClean="0"/>
              <a:t> Katy has a nightmare. She falls down stairs and wakes up before she could see whose feet are in front of her.</a:t>
            </a:r>
          </a:p>
          <a:p>
            <a:r>
              <a:rPr lang="en-ZA" b="1" u="sng" dirty="0" smtClean="0"/>
              <a:t>Auntie Rose-</a:t>
            </a:r>
            <a:r>
              <a:rPr lang="en-ZA" dirty="0" smtClean="0"/>
              <a:t> Always says “Things will be better in the morning</a:t>
            </a:r>
          </a:p>
          <a:p>
            <a:r>
              <a:rPr lang="en-ZA" b="1" u="sng" dirty="0" smtClean="0"/>
              <a:t>Mario-</a:t>
            </a:r>
            <a:r>
              <a:rPr lang="en-ZA" dirty="0" smtClean="0"/>
              <a:t>Lives in Katy’s backyard in Wendy house with Angelo</a:t>
            </a:r>
          </a:p>
          <a:p>
            <a:r>
              <a:rPr lang="en-ZA" b="1" u="sng" dirty="0" smtClean="0"/>
              <a:t>Guest Speaker-</a:t>
            </a:r>
            <a:r>
              <a:rPr lang="en-ZA" dirty="0" smtClean="0"/>
              <a:t>Talks about </a:t>
            </a:r>
            <a:r>
              <a:rPr lang="en-ZA" dirty="0" err="1" smtClean="0"/>
              <a:t>Tik</a:t>
            </a:r>
            <a:r>
              <a:rPr lang="en-ZA" dirty="0" smtClean="0"/>
              <a:t> at school.</a:t>
            </a:r>
            <a:endParaRPr lang="en-ZA" b="1" u="sng"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1. Why do you think Chapter 1 is called “All eyes on me”?</a:t>
            </a:r>
            <a:endParaRPr lang="en-ZA" dirty="0"/>
          </a:p>
        </p:txBody>
      </p:sp>
      <p:sp>
        <p:nvSpPr>
          <p:cNvPr id="3" name="Content Placeholder 2"/>
          <p:cNvSpPr>
            <a:spLocks noGrp="1"/>
          </p:cNvSpPr>
          <p:nvPr>
            <p:ph idx="1"/>
          </p:nvPr>
        </p:nvSpPr>
        <p:spPr/>
        <p:txBody>
          <a:bodyPr/>
          <a:lstStyle/>
          <a:p>
            <a:r>
              <a:rPr lang="en-ZA" dirty="0" smtClean="0"/>
              <a:t>She danced with a popular guy and everybody was watching them.</a:t>
            </a:r>
          </a:p>
          <a:p>
            <a:r>
              <a:rPr lang="en-ZA" dirty="0" smtClean="0"/>
              <a:t>The song they danced to was called “All eyes on me”.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229600" cy="2592288"/>
          </a:xfrm>
        </p:spPr>
        <p:txBody>
          <a:bodyPr>
            <a:normAutofit fontScale="90000"/>
          </a:bodyPr>
          <a:lstStyle/>
          <a:p>
            <a:r>
              <a:rPr lang="en-ZA" dirty="0" smtClean="0"/>
              <a:t>2. Which  word in the following list is the odd one out? Explain why.</a:t>
            </a:r>
            <a:br>
              <a:rPr lang="en-ZA" dirty="0" smtClean="0"/>
            </a:br>
            <a:r>
              <a:rPr lang="en-ZA" dirty="0" smtClean="0"/>
              <a:t>Skateboard, ghetto-blaster, beat-boxes, </a:t>
            </a:r>
            <a:r>
              <a:rPr lang="en-ZA" dirty="0" err="1" smtClean="0"/>
              <a:t>Tupac</a:t>
            </a:r>
            <a:r>
              <a:rPr lang="en-ZA" dirty="0" smtClean="0"/>
              <a:t>, cell phone, rap, braid.</a:t>
            </a:r>
            <a:endParaRPr lang="en-ZA" dirty="0"/>
          </a:p>
        </p:txBody>
      </p:sp>
      <p:sp>
        <p:nvSpPr>
          <p:cNvPr id="3" name="Content Placeholder 2"/>
          <p:cNvSpPr>
            <a:spLocks noGrp="1"/>
          </p:cNvSpPr>
          <p:nvPr>
            <p:ph idx="1"/>
          </p:nvPr>
        </p:nvSpPr>
        <p:spPr>
          <a:xfrm>
            <a:off x="457200" y="3284984"/>
            <a:ext cx="8229600" cy="2841179"/>
          </a:xfrm>
        </p:spPr>
        <p:txBody>
          <a:bodyPr/>
          <a:lstStyle/>
          <a:p>
            <a:pPr>
              <a:buNone/>
            </a:pPr>
            <a:r>
              <a:rPr lang="en-ZA" dirty="0" smtClean="0"/>
              <a:t>Skateboard – does not have anything to do with dancing</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normAutofit fontScale="90000"/>
          </a:bodyPr>
          <a:lstStyle/>
          <a:p>
            <a:r>
              <a:rPr lang="en-ZA" dirty="0" smtClean="0"/>
              <a:t>2b) What do the words in the list tell you about the period in which the novel is set?</a:t>
            </a:r>
            <a:endParaRPr lang="en-ZA" dirty="0"/>
          </a:p>
        </p:txBody>
      </p:sp>
      <p:sp>
        <p:nvSpPr>
          <p:cNvPr id="3" name="Content Placeholder 2"/>
          <p:cNvSpPr>
            <a:spLocks noGrp="1"/>
          </p:cNvSpPr>
          <p:nvPr>
            <p:ph idx="1"/>
          </p:nvPr>
        </p:nvSpPr>
        <p:spPr>
          <a:xfrm>
            <a:off x="539552" y="2132856"/>
            <a:ext cx="8229600" cy="4525963"/>
          </a:xfrm>
        </p:spPr>
        <p:txBody>
          <a:bodyPr/>
          <a:lstStyle/>
          <a:p>
            <a:r>
              <a:rPr lang="en-ZA" dirty="0" smtClean="0"/>
              <a:t>2009.</a:t>
            </a:r>
          </a:p>
          <a:p>
            <a:r>
              <a:rPr lang="en-ZA" dirty="0" smtClean="0"/>
              <a:t>They talk about cell phones, rapping and beat-boxing. All these became popular from the year 2000 onwards.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fontScale="90000"/>
          </a:bodyPr>
          <a:lstStyle/>
          <a:p>
            <a:r>
              <a:rPr lang="en-ZA" dirty="0" smtClean="0"/>
              <a:t>3a) What reason does Hector give Katy for wanting her to try on her mother’s ball gown?</a:t>
            </a:r>
            <a:endParaRPr lang="en-ZA" dirty="0"/>
          </a:p>
        </p:txBody>
      </p:sp>
      <p:sp>
        <p:nvSpPr>
          <p:cNvPr id="3" name="Content Placeholder 2"/>
          <p:cNvSpPr>
            <a:spLocks noGrp="1"/>
          </p:cNvSpPr>
          <p:nvPr>
            <p:ph idx="1"/>
          </p:nvPr>
        </p:nvSpPr>
        <p:spPr>
          <a:xfrm>
            <a:off x="467544" y="2132856"/>
            <a:ext cx="8229600" cy="4525963"/>
          </a:xfrm>
        </p:spPr>
        <p:txBody>
          <a:bodyPr/>
          <a:lstStyle/>
          <a:p>
            <a:r>
              <a:rPr lang="en-ZA" dirty="0" smtClean="0"/>
              <a:t>He wants to take a picture and put it next to her mother’s.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3b) Why else might he want her to wear it?</a:t>
            </a:r>
            <a:endParaRPr lang="en-ZA" dirty="0"/>
          </a:p>
        </p:txBody>
      </p:sp>
      <p:sp>
        <p:nvSpPr>
          <p:cNvPr id="3" name="Content Placeholder 2"/>
          <p:cNvSpPr>
            <a:spLocks noGrp="1"/>
          </p:cNvSpPr>
          <p:nvPr>
            <p:ph idx="1"/>
          </p:nvPr>
        </p:nvSpPr>
        <p:spPr/>
        <p:txBody>
          <a:bodyPr/>
          <a:lstStyle/>
          <a:p>
            <a:r>
              <a:rPr lang="en-ZA" dirty="0" smtClean="0"/>
              <a:t>Katy may remind him of his wife.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4a) Do you agree with Auntie Rose that Hector thinks “in terms of race”? Explain your viewpoint.</a:t>
            </a:r>
            <a:endParaRPr lang="en-ZA" sz="2800" dirty="0"/>
          </a:p>
        </p:txBody>
      </p:sp>
      <p:sp>
        <p:nvSpPr>
          <p:cNvPr id="3" name="Content Placeholder 2"/>
          <p:cNvSpPr>
            <a:spLocks noGrp="1"/>
          </p:cNvSpPr>
          <p:nvPr>
            <p:ph idx="1"/>
          </p:nvPr>
        </p:nvSpPr>
        <p:spPr/>
        <p:txBody>
          <a:bodyPr/>
          <a:lstStyle/>
          <a:p>
            <a:r>
              <a:rPr lang="en-ZA" dirty="0" smtClean="0"/>
              <a:t>Yes. Hector refers to coloureds as “us” and blacks as “them”. </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4b) What are </a:t>
            </a:r>
            <a:r>
              <a:rPr lang="en-ZA" sz="3200" dirty="0" err="1" smtClean="0"/>
              <a:t>Hector’s</a:t>
            </a:r>
            <a:r>
              <a:rPr lang="en-ZA" sz="3200" dirty="0" smtClean="0"/>
              <a:t> views of the government? Quote from the text to support your ideas.</a:t>
            </a:r>
            <a:endParaRPr lang="en-ZA" sz="3200" dirty="0"/>
          </a:p>
        </p:txBody>
      </p:sp>
      <p:sp>
        <p:nvSpPr>
          <p:cNvPr id="3" name="Content Placeholder 2"/>
          <p:cNvSpPr>
            <a:spLocks noGrp="1"/>
          </p:cNvSpPr>
          <p:nvPr>
            <p:ph idx="1"/>
          </p:nvPr>
        </p:nvSpPr>
        <p:spPr/>
        <p:txBody>
          <a:bodyPr/>
          <a:lstStyle/>
          <a:p>
            <a:r>
              <a:rPr lang="en-ZA" dirty="0" smtClean="0"/>
              <a:t>The government favours blacks.</a:t>
            </a:r>
          </a:p>
          <a:p>
            <a:r>
              <a:rPr lang="en-ZA" dirty="0" smtClean="0"/>
              <a:t>“Where do all the blacks come from all of a sudden, when there have been coloured families on that list for the past thirty odd years?”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lick.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5. Ricardo. He shuffles into place in the line-up of latecomers, still doing up the buttons of his shirt. Wesley glares at him and looks at me smugly.</a:t>
            </a:r>
            <a:endParaRPr lang="en-ZA" sz="2800" dirty="0"/>
          </a:p>
        </p:txBody>
      </p:sp>
      <p:sp>
        <p:nvSpPr>
          <p:cNvPr id="3" name="Content Placeholder 2"/>
          <p:cNvSpPr>
            <a:spLocks noGrp="1"/>
          </p:cNvSpPr>
          <p:nvPr>
            <p:ph idx="1"/>
          </p:nvPr>
        </p:nvSpPr>
        <p:spPr>
          <a:xfrm>
            <a:off x="457200" y="4005064"/>
            <a:ext cx="8229600" cy="2121099"/>
          </a:xfrm>
        </p:spPr>
        <p:txBody>
          <a:bodyPr/>
          <a:lstStyle/>
          <a:p>
            <a:r>
              <a:rPr lang="en-ZA" dirty="0" smtClean="0"/>
              <a:t>Ricardo came late.</a:t>
            </a:r>
          </a:p>
          <a:p>
            <a:r>
              <a:rPr lang="en-ZA" dirty="0" smtClean="0"/>
              <a:t>Ricardo was not dressed properly.</a:t>
            </a:r>
            <a:endParaRPr lang="en-ZA" dirty="0"/>
          </a:p>
        </p:txBody>
      </p:sp>
      <p:sp>
        <p:nvSpPr>
          <p:cNvPr id="4" name="Title 1"/>
          <p:cNvSpPr txBox="1">
            <a:spLocks/>
          </p:cNvSpPr>
          <p:nvPr/>
        </p:nvSpPr>
        <p:spPr>
          <a:xfrm>
            <a:off x="611560" y="1700808"/>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800" b="0" i="0" u="none" strike="noStrike" kern="1200" cap="none" spc="0" normalizeH="0" baseline="0" noProof="0" dirty="0" smtClean="0">
                <a:ln>
                  <a:noFill/>
                </a:ln>
                <a:solidFill>
                  <a:schemeClr val="tx1"/>
                </a:solidFill>
                <a:effectLst/>
                <a:uLnTx/>
                <a:uFillTx/>
                <a:latin typeface="+mj-lt"/>
                <a:ea typeface="+mj-ea"/>
                <a:cs typeface="+mj-cs"/>
              </a:rPr>
              <a:t>5a. Give two possible reasons why Wesley “glares” at Ricardo</a:t>
            </a:r>
            <a:r>
              <a:rPr kumimoji="0" lang="en-ZA" sz="2800" b="0" i="0" u="none" strike="noStrike" kern="1200" cap="none" spc="0" normalizeH="0" noProof="0" dirty="0" smtClean="0">
                <a:ln>
                  <a:noFill/>
                </a:ln>
                <a:solidFill>
                  <a:schemeClr val="tx1"/>
                </a:solidFill>
                <a:effectLst/>
                <a:uLnTx/>
                <a:uFillTx/>
                <a:latin typeface="+mj-lt"/>
                <a:ea typeface="+mj-ea"/>
                <a:cs typeface="+mj-cs"/>
              </a:rPr>
              <a:t> in assembly</a:t>
            </a:r>
            <a:endParaRPr kumimoji="0" lang="en-ZA" sz="28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3" name="click.wav"/>
                                        </p:tgtEl>
                                      </p:cMediaNode>
                                    </p:audio>
                                  </p:sub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00"/>
                                        <p:tgtEl>
                                          <p:spTgt spid="3">
                                            <p:txEl>
                                              <p:pRg st="1" end="1"/>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3212976"/>
            <a:ext cx="8229600" cy="2121099"/>
          </a:xfrm>
        </p:spPr>
        <p:txBody>
          <a:bodyPr/>
          <a:lstStyle/>
          <a:p>
            <a:r>
              <a:rPr lang="en-ZA" dirty="0" smtClean="0"/>
              <a:t>Wesley told Katy that Ricardo was trouble and by coming late Ricardo confirms Wesley’s statement so he shows with his facial expression that  he was right.</a:t>
            </a:r>
            <a:endParaRPr lang="en-ZA" dirty="0"/>
          </a:p>
        </p:txBody>
      </p:sp>
      <p:sp>
        <p:nvSpPr>
          <p:cNvPr id="4" name="Title 1"/>
          <p:cNvSpPr txBox="1">
            <a:spLocks/>
          </p:cNvSpPr>
          <p:nvPr/>
        </p:nvSpPr>
        <p:spPr>
          <a:xfrm>
            <a:off x="611560" y="1700808"/>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2800" b="0" i="0" u="none" strike="noStrike" kern="1200" cap="none" spc="0" normalizeH="0" baseline="0" noProof="0" dirty="0" smtClean="0">
                <a:ln>
                  <a:noFill/>
                </a:ln>
                <a:solidFill>
                  <a:schemeClr val="tx1"/>
                </a:solidFill>
                <a:effectLst/>
                <a:uLnTx/>
                <a:uFillTx/>
                <a:latin typeface="+mj-lt"/>
                <a:ea typeface="+mj-ea"/>
                <a:cs typeface="+mj-cs"/>
              </a:rPr>
              <a:t>5b. Why do you think he looks at Katy “smugly”?</a:t>
            </a:r>
            <a:endParaRPr kumimoji="0" lang="en-ZA"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4"/>
          <p:cNvSpPr>
            <a:spLocks noGrp="1"/>
          </p:cNvSpPr>
          <p:nvPr>
            <p:ph type="title"/>
          </p:nvPr>
        </p:nvSpPr>
        <p:spPr/>
        <p:txBody>
          <a:bodyPr/>
          <a:lstStyle/>
          <a:p>
            <a:endParaRPr lang="en-ZA"/>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smtClean="0"/>
              <a:t>6. Read the section in which Katy talks about her nightmare and then use your own words to describe Katy’s feelings during this dream. Quote from the section to back up your response.</a:t>
            </a:r>
            <a:endParaRPr lang="en-ZA" sz="2400" dirty="0"/>
          </a:p>
        </p:txBody>
      </p:sp>
      <p:sp>
        <p:nvSpPr>
          <p:cNvPr id="3" name="Content Placeholder 2"/>
          <p:cNvSpPr>
            <a:spLocks noGrp="1"/>
          </p:cNvSpPr>
          <p:nvPr>
            <p:ph idx="1"/>
          </p:nvPr>
        </p:nvSpPr>
        <p:spPr/>
        <p:txBody>
          <a:bodyPr/>
          <a:lstStyle/>
          <a:p>
            <a:r>
              <a:rPr lang="en-ZA" dirty="0" smtClean="0"/>
              <a:t>She is afraid because she uses words like “treacherous, ominous” “Fear tightens its grip on me.”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7. What symptoms does Zeke have which show that he is ill?</a:t>
            </a:r>
            <a:endParaRPr lang="en-ZA" dirty="0"/>
          </a:p>
        </p:txBody>
      </p:sp>
      <p:sp>
        <p:nvSpPr>
          <p:cNvPr id="3" name="Content Placeholder 2"/>
          <p:cNvSpPr>
            <a:spLocks noGrp="1"/>
          </p:cNvSpPr>
          <p:nvPr>
            <p:ph idx="1"/>
          </p:nvPr>
        </p:nvSpPr>
        <p:spPr/>
        <p:txBody>
          <a:bodyPr/>
          <a:lstStyle/>
          <a:p>
            <a:r>
              <a:rPr lang="en-ZA" dirty="0" smtClean="0"/>
              <a:t>He coughs a lot.</a:t>
            </a:r>
          </a:p>
          <a:p>
            <a:r>
              <a:rPr lang="en-ZA" dirty="0" smtClean="0"/>
              <a:t>He has no appetite.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lick.wav"/>
                                        </p:tgtEl>
                                      </p:cMediaNode>
                                    </p:audio>
                                  </p:sub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smtClean="0"/>
              <a:t>8. Hector often refers to current news and issues in the country and overseas.</a:t>
            </a:r>
            <a:endParaRPr lang="en-ZA" sz="3600" dirty="0"/>
          </a:p>
        </p:txBody>
      </p:sp>
      <p:sp>
        <p:nvSpPr>
          <p:cNvPr id="3" name="Content Placeholder 2"/>
          <p:cNvSpPr>
            <a:spLocks noGrp="1"/>
          </p:cNvSpPr>
          <p:nvPr>
            <p:ph idx="1"/>
          </p:nvPr>
        </p:nvSpPr>
        <p:spPr>
          <a:xfrm>
            <a:off x="457200" y="3717032"/>
            <a:ext cx="8229600" cy="2409131"/>
          </a:xfrm>
        </p:spPr>
        <p:txBody>
          <a:bodyPr/>
          <a:lstStyle/>
          <a:p>
            <a:r>
              <a:rPr lang="en-ZA" dirty="0" smtClean="0"/>
              <a:t>Drug abuse</a:t>
            </a:r>
          </a:p>
          <a:p>
            <a:r>
              <a:rPr lang="en-ZA" dirty="0" smtClean="0"/>
              <a:t>The N2 Gateway Project</a:t>
            </a:r>
          </a:p>
          <a:p>
            <a:r>
              <a:rPr lang="en-ZA" dirty="0" smtClean="0"/>
              <a:t>Crime - Rape</a:t>
            </a:r>
            <a:endParaRPr lang="en-ZA" dirty="0"/>
          </a:p>
        </p:txBody>
      </p:sp>
      <p:sp>
        <p:nvSpPr>
          <p:cNvPr id="4" name="Title 1"/>
          <p:cNvSpPr txBox="1">
            <a:spLocks/>
          </p:cNvSpPr>
          <p:nvPr/>
        </p:nvSpPr>
        <p:spPr>
          <a:xfrm>
            <a:off x="467544" y="1916832"/>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3600" b="0" i="0" u="none" strike="noStrike" kern="1200" cap="none" spc="0" normalizeH="0" baseline="0" noProof="0" dirty="0" smtClean="0">
                <a:ln>
                  <a:noFill/>
                </a:ln>
                <a:solidFill>
                  <a:schemeClr val="tx1"/>
                </a:solidFill>
                <a:effectLst/>
                <a:uLnTx/>
                <a:uFillTx/>
                <a:latin typeface="+mj-lt"/>
                <a:ea typeface="+mj-ea"/>
                <a:cs typeface="+mj-cs"/>
              </a:rPr>
              <a:t>8a. Write down three examples of these issues</a:t>
            </a:r>
            <a:r>
              <a:rPr kumimoji="0" lang="en-ZA" sz="3600" b="0" i="0" u="none" strike="noStrike" kern="1200" cap="none" spc="0" normalizeH="0" noProof="0" dirty="0" smtClean="0">
                <a:ln>
                  <a:noFill/>
                </a:ln>
                <a:solidFill>
                  <a:schemeClr val="tx1"/>
                </a:solidFill>
                <a:effectLst/>
                <a:uLnTx/>
                <a:uFillTx/>
                <a:latin typeface="+mj-lt"/>
                <a:ea typeface="+mj-ea"/>
                <a:cs typeface="+mj-cs"/>
              </a:rPr>
              <a:t> from the text.</a:t>
            </a:r>
            <a:endParaRPr kumimoji="0" lang="en-ZA" sz="3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smtClean="0"/>
              <a:t>8. Hector often refers to current news and issues in the country and overseas.</a:t>
            </a:r>
            <a:endParaRPr lang="en-ZA" sz="3600" dirty="0"/>
          </a:p>
        </p:txBody>
      </p:sp>
      <p:sp>
        <p:nvSpPr>
          <p:cNvPr id="3" name="Content Placeholder 2"/>
          <p:cNvSpPr>
            <a:spLocks noGrp="1"/>
          </p:cNvSpPr>
          <p:nvPr>
            <p:ph idx="1"/>
          </p:nvPr>
        </p:nvSpPr>
        <p:spPr>
          <a:xfrm>
            <a:off x="457200" y="3717032"/>
            <a:ext cx="8229600" cy="2409131"/>
          </a:xfrm>
        </p:spPr>
        <p:txBody>
          <a:bodyPr/>
          <a:lstStyle/>
          <a:p>
            <a:r>
              <a:rPr lang="en-ZA" dirty="0" smtClean="0"/>
              <a:t>The Government is not effective enough. Unemployment and poverty.</a:t>
            </a:r>
            <a:endParaRPr lang="en-ZA" dirty="0"/>
          </a:p>
        </p:txBody>
      </p:sp>
      <p:sp>
        <p:nvSpPr>
          <p:cNvPr id="4" name="Title 1"/>
          <p:cNvSpPr txBox="1">
            <a:spLocks/>
          </p:cNvSpPr>
          <p:nvPr/>
        </p:nvSpPr>
        <p:spPr>
          <a:xfrm>
            <a:off x="467544" y="1916832"/>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3600" b="0" i="0" u="none" strike="noStrike" kern="1200" cap="none" spc="0" normalizeH="0" baseline="0" noProof="0" dirty="0" smtClean="0">
                <a:ln>
                  <a:noFill/>
                </a:ln>
                <a:solidFill>
                  <a:schemeClr val="tx1"/>
                </a:solidFill>
                <a:effectLst/>
                <a:uLnTx/>
                <a:uFillTx/>
                <a:latin typeface="+mj-lt"/>
                <a:ea typeface="+mj-ea"/>
                <a:cs typeface="+mj-cs"/>
              </a:rPr>
              <a:t>8b. What is the general theme of all these issues?</a:t>
            </a:r>
            <a:endParaRPr kumimoji="0" lang="en-ZA" sz="3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600" dirty="0" smtClean="0"/>
              <a:t>8. Hector often refers to current news and issues in the country and overseas.</a:t>
            </a:r>
            <a:endParaRPr lang="en-ZA" sz="3600" dirty="0"/>
          </a:p>
        </p:txBody>
      </p:sp>
      <p:sp>
        <p:nvSpPr>
          <p:cNvPr id="3" name="Content Placeholder 2"/>
          <p:cNvSpPr>
            <a:spLocks noGrp="1"/>
          </p:cNvSpPr>
          <p:nvPr>
            <p:ph idx="1"/>
          </p:nvPr>
        </p:nvSpPr>
        <p:spPr>
          <a:xfrm>
            <a:off x="457200" y="3717032"/>
            <a:ext cx="8229600" cy="2409131"/>
          </a:xfrm>
        </p:spPr>
        <p:txBody>
          <a:bodyPr/>
          <a:lstStyle/>
          <a:p>
            <a:r>
              <a:rPr lang="en-ZA" dirty="0" smtClean="0"/>
              <a:t>He becomes more strict in order to try and keep her safe.</a:t>
            </a:r>
            <a:endParaRPr lang="en-ZA" dirty="0"/>
          </a:p>
        </p:txBody>
      </p:sp>
      <p:sp>
        <p:nvSpPr>
          <p:cNvPr id="4" name="Title 1"/>
          <p:cNvSpPr txBox="1">
            <a:spLocks/>
          </p:cNvSpPr>
          <p:nvPr/>
        </p:nvSpPr>
        <p:spPr>
          <a:xfrm>
            <a:off x="467544" y="1916832"/>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ZA" sz="3600" b="0" i="0" u="none" strike="noStrike" kern="1200" cap="none" spc="0" normalizeH="0" baseline="0" noProof="0" dirty="0" smtClean="0">
                <a:ln>
                  <a:noFill/>
                </a:ln>
                <a:solidFill>
                  <a:schemeClr val="tx1"/>
                </a:solidFill>
                <a:effectLst/>
                <a:uLnTx/>
                <a:uFillTx/>
                <a:latin typeface="+mj-lt"/>
                <a:ea typeface="+mj-ea"/>
                <a:cs typeface="+mj-cs"/>
              </a:rPr>
              <a:t>8c. How do these issues</a:t>
            </a:r>
            <a:r>
              <a:rPr kumimoji="0" lang="en-ZA" sz="3600" b="0" i="0" u="none" strike="noStrike" kern="1200" cap="none" spc="0" normalizeH="0" noProof="0" dirty="0" smtClean="0">
                <a:ln>
                  <a:noFill/>
                </a:ln>
                <a:solidFill>
                  <a:schemeClr val="tx1"/>
                </a:solidFill>
                <a:effectLst/>
                <a:uLnTx/>
                <a:uFillTx/>
                <a:latin typeface="+mj-lt"/>
                <a:ea typeface="+mj-ea"/>
                <a:cs typeface="+mj-cs"/>
              </a:rPr>
              <a:t> affect </a:t>
            </a:r>
            <a:r>
              <a:rPr kumimoji="0" lang="en-ZA" sz="3600" b="0" i="0" u="none" strike="noStrike" kern="1200" cap="none" spc="0" normalizeH="0" noProof="0" dirty="0" err="1" smtClean="0">
                <a:ln>
                  <a:noFill/>
                </a:ln>
                <a:solidFill>
                  <a:schemeClr val="tx1"/>
                </a:solidFill>
                <a:effectLst/>
                <a:uLnTx/>
                <a:uFillTx/>
                <a:latin typeface="+mj-lt"/>
                <a:ea typeface="+mj-ea"/>
                <a:cs typeface="+mj-cs"/>
              </a:rPr>
              <a:t>Hector’s</a:t>
            </a:r>
            <a:r>
              <a:rPr kumimoji="0" lang="en-ZA" sz="3600" b="0" i="0" u="none" strike="noStrike" kern="1200" cap="none" spc="0" normalizeH="0" noProof="0" dirty="0" smtClean="0">
                <a:ln>
                  <a:noFill/>
                </a:ln>
                <a:solidFill>
                  <a:schemeClr val="tx1"/>
                </a:solidFill>
                <a:effectLst/>
                <a:uLnTx/>
                <a:uFillTx/>
                <a:latin typeface="+mj-lt"/>
                <a:ea typeface="+mj-ea"/>
                <a:cs typeface="+mj-cs"/>
              </a:rPr>
              <a:t> parenting of Katy?</a:t>
            </a:r>
            <a:endParaRPr kumimoji="0" lang="en-ZA" sz="3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ZA" dirty="0" smtClean="0"/>
              <a:t>Chapter 4 - Clouds</a:t>
            </a:r>
            <a:endParaRPr lang="en-ZA" dirty="0"/>
          </a:p>
        </p:txBody>
      </p:sp>
      <p:sp>
        <p:nvSpPr>
          <p:cNvPr id="3" name="Content Placeholder 2"/>
          <p:cNvSpPr>
            <a:spLocks noGrp="1"/>
          </p:cNvSpPr>
          <p:nvPr>
            <p:ph idx="1"/>
          </p:nvPr>
        </p:nvSpPr>
        <p:spPr>
          <a:xfrm>
            <a:off x="0" y="1124744"/>
            <a:ext cx="8686800" cy="5544616"/>
          </a:xfrm>
        </p:spPr>
        <p:txBody>
          <a:bodyPr>
            <a:normAutofit fontScale="85000" lnSpcReduction="10000"/>
          </a:bodyPr>
          <a:lstStyle/>
          <a:p>
            <a:r>
              <a:rPr lang="en-ZA" dirty="0" smtClean="0"/>
              <a:t>Ricardo: gets permission to wear braided hair at school</a:t>
            </a:r>
          </a:p>
          <a:p>
            <a:r>
              <a:rPr lang="en-ZA" dirty="0" smtClean="0"/>
              <a:t>Wesley: What others say about Wesley – he is in love with Katy and Zeke. Wesley buys Katy Bar One and Pepsi and hold Katy’s hand. Practises dance with Katy.</a:t>
            </a:r>
          </a:p>
          <a:p>
            <a:r>
              <a:rPr lang="en-ZA" dirty="0" smtClean="0"/>
              <a:t>Katy: spends holiday at Zeke’s house.</a:t>
            </a:r>
          </a:p>
          <a:p>
            <a:r>
              <a:rPr lang="en-ZA" dirty="0" smtClean="0"/>
              <a:t>Hector: has a restless vacation. Criticises everybody that’s in the news.</a:t>
            </a:r>
          </a:p>
          <a:p>
            <a:r>
              <a:rPr lang="en-ZA" dirty="0" smtClean="0"/>
              <a:t>Auntie Rose: Hector needs a girlfriend</a:t>
            </a:r>
          </a:p>
          <a:p>
            <a:r>
              <a:rPr lang="en-ZA" dirty="0" smtClean="0"/>
              <a:t>Mario: Sells Easter eggs for extra money so he can go to Paris</a:t>
            </a:r>
          </a:p>
          <a:p>
            <a:r>
              <a:rPr lang="en-ZA" dirty="0" smtClean="0"/>
              <a:t>Melissa and Zeke: smoke openly. Do badly at school. Throw away their report cards.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Chapter 5 - Hello</a:t>
            </a:r>
            <a:endParaRPr lang="en-ZA" dirty="0"/>
          </a:p>
        </p:txBody>
      </p:sp>
      <p:sp>
        <p:nvSpPr>
          <p:cNvPr id="3" name="Content Placeholder 2"/>
          <p:cNvSpPr>
            <a:spLocks noGrp="1"/>
          </p:cNvSpPr>
          <p:nvPr>
            <p:ph idx="1"/>
          </p:nvPr>
        </p:nvSpPr>
        <p:spPr/>
        <p:txBody>
          <a:bodyPr/>
          <a:lstStyle/>
          <a:p>
            <a:r>
              <a:rPr lang="en-ZA" dirty="0" smtClean="0"/>
              <a:t>Ricardo: Asks Katy for her number</a:t>
            </a:r>
          </a:p>
          <a:p>
            <a:r>
              <a:rPr lang="en-ZA" dirty="0" smtClean="0"/>
              <a:t>Katy: Goes home without practising ballroom with Wesley</a:t>
            </a:r>
          </a:p>
          <a:p>
            <a:r>
              <a:rPr lang="en-ZA" dirty="0" smtClean="0"/>
              <a:t>Wesley: Phones Katy</a:t>
            </a:r>
          </a:p>
          <a:p>
            <a:r>
              <a:rPr lang="en-ZA" dirty="0" smtClean="0"/>
              <a:t>Zeke: wants to know what is wrong with Katy</a:t>
            </a:r>
          </a:p>
          <a:p>
            <a:r>
              <a:rPr lang="en-ZA" dirty="0" smtClean="0"/>
              <a:t>Melissa</a:t>
            </a:r>
            <a:r>
              <a:rPr lang="en-ZA" smtClean="0"/>
              <a:t>: Says </a:t>
            </a:r>
            <a:r>
              <a:rPr lang="en-ZA" dirty="0" smtClean="0"/>
              <a:t>they must work together on homework, each must do </a:t>
            </a:r>
            <a:r>
              <a:rPr lang="en-ZA" smtClean="0"/>
              <a:t>a third.</a:t>
            </a:r>
            <a:endParaRPr lang="en-ZA"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9a) Match the character in column A with the occupation in column B</a:t>
            </a:r>
            <a:endParaRPr lang="en-ZA" dirty="0"/>
          </a:p>
        </p:txBody>
      </p:sp>
      <p:sp>
        <p:nvSpPr>
          <p:cNvPr id="3" name="Content Placeholder 2"/>
          <p:cNvSpPr>
            <a:spLocks noGrp="1"/>
          </p:cNvSpPr>
          <p:nvPr>
            <p:ph idx="1"/>
          </p:nvPr>
        </p:nvSpPr>
        <p:spPr/>
        <p:txBody>
          <a:bodyPr/>
          <a:lstStyle/>
          <a:p>
            <a:r>
              <a:rPr lang="en-ZA" dirty="0" smtClean="0"/>
              <a:t>Ricardo – taxi </a:t>
            </a:r>
            <a:r>
              <a:rPr lang="en-ZA" dirty="0" err="1" smtClean="0"/>
              <a:t>gaartjie</a:t>
            </a:r>
            <a:endParaRPr lang="en-ZA" dirty="0" smtClean="0"/>
          </a:p>
          <a:p>
            <a:r>
              <a:rPr lang="en-ZA" dirty="0" smtClean="0"/>
              <a:t>Mario – hairdresser</a:t>
            </a:r>
          </a:p>
          <a:p>
            <a:r>
              <a:rPr lang="en-ZA" dirty="0" smtClean="0"/>
              <a:t>Hector – baggage controller</a:t>
            </a:r>
          </a:p>
          <a:p>
            <a:r>
              <a:rPr lang="en-ZA" dirty="0" err="1" smtClean="0"/>
              <a:t>Antie</a:t>
            </a:r>
            <a:r>
              <a:rPr lang="en-ZA" dirty="0" smtClean="0"/>
              <a:t> Rose – “Home executive</a:t>
            </a:r>
          </a:p>
          <a:p>
            <a:r>
              <a:rPr lang="en-ZA" dirty="0" smtClean="0"/>
              <a:t>Rasta – taxi driver</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9b) What is the more common name for a “home executive”? Explain how this description is not used seriously by </a:t>
            </a:r>
            <a:r>
              <a:rPr lang="en-ZA" sz="2800" dirty="0" err="1" smtClean="0"/>
              <a:t>Antie</a:t>
            </a:r>
            <a:r>
              <a:rPr lang="en-ZA" sz="2800" dirty="0" smtClean="0"/>
              <a:t> Rose (Ch. 8)</a:t>
            </a:r>
            <a:endParaRPr lang="en-ZA" sz="2800" dirty="0"/>
          </a:p>
        </p:txBody>
      </p:sp>
      <p:sp>
        <p:nvSpPr>
          <p:cNvPr id="3" name="Content Placeholder 2"/>
          <p:cNvSpPr>
            <a:spLocks noGrp="1"/>
          </p:cNvSpPr>
          <p:nvPr>
            <p:ph idx="1"/>
          </p:nvPr>
        </p:nvSpPr>
        <p:spPr/>
        <p:txBody>
          <a:bodyPr/>
          <a:lstStyle/>
          <a:p>
            <a:r>
              <a:rPr lang="en-ZA" dirty="0" smtClean="0"/>
              <a:t>Housewife</a:t>
            </a:r>
          </a:p>
          <a:p>
            <a:r>
              <a:rPr lang="en-ZA" dirty="0" smtClean="0"/>
              <a:t>She has never ever referred to herself as a home executive and she uses it to make the visitor sound more high class.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10) Read the three quotations below, and then say for each one who is speaking and what theme it relates to (explain your response each time):</a:t>
            </a:r>
            <a:endParaRPr lang="en-ZA" sz="2800" dirty="0"/>
          </a:p>
        </p:txBody>
      </p:sp>
      <p:sp>
        <p:nvSpPr>
          <p:cNvPr id="3" name="Content Placeholder 2"/>
          <p:cNvSpPr>
            <a:spLocks noGrp="1"/>
          </p:cNvSpPr>
          <p:nvPr>
            <p:ph idx="1"/>
          </p:nvPr>
        </p:nvSpPr>
        <p:spPr/>
        <p:txBody>
          <a:bodyPr/>
          <a:lstStyle/>
          <a:p>
            <a:pPr marL="514350" indent="-514350">
              <a:buAutoNum type="alphaLcParenR"/>
            </a:pPr>
            <a:r>
              <a:rPr lang="en-ZA" dirty="0" smtClean="0"/>
              <a:t>“I’m addicted…I can’t think before I have my caffeine fix.” (Ch. 3)</a:t>
            </a:r>
          </a:p>
          <a:p>
            <a:pPr marL="514350" indent="-514350">
              <a:buNone/>
            </a:pPr>
            <a:r>
              <a:rPr lang="en-ZA" dirty="0" smtClean="0"/>
              <a:t>Mario says it. It relates to the theme of being addicted to any substance.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solidFill>
                  <a:schemeClr val="bg1"/>
                </a:solidFill>
              </a:rPr>
              <a:t>10) Read the three quotations below, and then say for each one who is speaking and what theme it relates to (explain your response each time):</a:t>
            </a:r>
            <a:endParaRPr lang="en-ZA" sz="2800" dirty="0">
              <a:solidFill>
                <a:schemeClr val="bg1"/>
              </a:solidFill>
            </a:endParaRPr>
          </a:p>
        </p:txBody>
      </p:sp>
      <p:sp>
        <p:nvSpPr>
          <p:cNvPr id="3" name="Content Placeholder 2"/>
          <p:cNvSpPr>
            <a:spLocks noGrp="1"/>
          </p:cNvSpPr>
          <p:nvPr>
            <p:ph idx="1"/>
          </p:nvPr>
        </p:nvSpPr>
        <p:spPr/>
        <p:txBody>
          <a:bodyPr/>
          <a:lstStyle/>
          <a:p>
            <a:pPr marL="514350" indent="-514350">
              <a:buNone/>
            </a:pPr>
            <a:r>
              <a:rPr lang="en-ZA" dirty="0" smtClean="0"/>
              <a:t>b) “I’ll do anything to make money, as long as it’s legal.”</a:t>
            </a:r>
          </a:p>
          <a:p>
            <a:pPr marL="514350" indent="-514350">
              <a:buNone/>
            </a:pPr>
            <a:r>
              <a:rPr lang="en-ZA" dirty="0" smtClean="0"/>
              <a:t>Ricardo – the theme of dreams and aspirations. Ricardo feels with money he can realise his dreams.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solidFill>
                  <a:schemeClr val="bg1"/>
                </a:solidFill>
              </a:rPr>
              <a:t>10) Read the three quotations below, and then say for each one who is speaking and what theme it relates to (explain your response each time):</a:t>
            </a:r>
            <a:endParaRPr lang="en-ZA" sz="2800" dirty="0">
              <a:solidFill>
                <a:schemeClr val="bg1"/>
              </a:solidFill>
            </a:endParaRPr>
          </a:p>
        </p:txBody>
      </p:sp>
      <p:sp>
        <p:nvSpPr>
          <p:cNvPr id="3" name="Content Placeholder 2"/>
          <p:cNvSpPr>
            <a:spLocks noGrp="1"/>
          </p:cNvSpPr>
          <p:nvPr>
            <p:ph idx="1"/>
          </p:nvPr>
        </p:nvSpPr>
        <p:spPr/>
        <p:txBody>
          <a:bodyPr/>
          <a:lstStyle/>
          <a:p>
            <a:pPr marL="514350" indent="-514350">
              <a:buNone/>
            </a:pPr>
            <a:r>
              <a:rPr lang="en-ZA" dirty="0" smtClean="0"/>
              <a:t>c) “It is high time your father took interest in a nice companion” (Ch. 7)</a:t>
            </a:r>
          </a:p>
          <a:p>
            <a:pPr marL="514350" indent="-514350">
              <a:buNone/>
            </a:pPr>
            <a:r>
              <a:rPr lang="en-ZA" dirty="0" smtClean="0"/>
              <a:t>Auntie Rosie, relationships. Auntie Rosie wants Hector to begin a relationship with a woman.</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11a) How does hip-hop make Katy feel?</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It takes her to a place where she can just be.  She is one with the sound, with the rhythm and with the breeze in the trees outside. She feels light and free and with that freedom comes a peace that she can’t explain. She feels unbound and feels who she truly is. She feels like flying.</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11b) Have you ever had an experience that has made you feel that way? Describe it in your own words.</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I feel like this when I pray.</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12a) What is “AA” (Ch. 4 and Ch. 8)?</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Alcoholics Anonymous</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12b) What does it tell you about </a:t>
            </a:r>
            <a:r>
              <a:rPr lang="en-ZA" sz="2800" dirty="0" err="1" smtClean="0"/>
              <a:t>Hector’s</a:t>
            </a:r>
            <a:r>
              <a:rPr lang="en-ZA" sz="2800" dirty="0" smtClean="0"/>
              <a:t> past?</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Hector must have been an alcoholic which means he must have been addicted to alcohol.</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13) When Katy tells Ricardo that her father is very strict, he comments, “Don’t blame your dad for caring.” (Ch. 12)</a:t>
            </a:r>
            <a:endParaRPr lang="en-ZA" sz="2800" dirty="0"/>
          </a:p>
        </p:txBody>
      </p:sp>
      <p:sp>
        <p:nvSpPr>
          <p:cNvPr id="3" name="Content Placeholder 2"/>
          <p:cNvSpPr>
            <a:spLocks noGrp="1"/>
          </p:cNvSpPr>
          <p:nvPr>
            <p:ph idx="1"/>
          </p:nvPr>
        </p:nvSpPr>
        <p:spPr/>
        <p:txBody>
          <a:bodyPr/>
          <a:lstStyle/>
          <a:p>
            <a:pPr marL="514350" indent="-514350">
              <a:buAutoNum type="alphaLcParenR"/>
            </a:pPr>
            <a:r>
              <a:rPr lang="en-ZA" dirty="0" smtClean="0"/>
              <a:t>What does this comment tell you about Ricardo’s character?</a:t>
            </a:r>
          </a:p>
          <a:p>
            <a:pPr marL="514350" indent="-514350">
              <a:buNone/>
            </a:pPr>
            <a:r>
              <a:rPr lang="en-ZA" dirty="0" smtClean="0"/>
              <a:t>Ricardo has respect for adults, he understands that adults care.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13) When Katy tells Ricardo that her father is very strict, he comments, “Don’t blame your dad for caring.” (Ch. 12)</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b) What does Ricardo tell Katy happened </a:t>
            </a:r>
            <a:r>
              <a:rPr lang="en-ZA" smtClean="0"/>
              <a:t>to </a:t>
            </a:r>
            <a:r>
              <a:rPr lang="en-ZA" smtClean="0"/>
              <a:t>his </a:t>
            </a:r>
            <a:r>
              <a:rPr lang="en-ZA" dirty="0" smtClean="0"/>
              <a:t>own father?</a:t>
            </a:r>
          </a:p>
          <a:p>
            <a:pPr marL="514350" indent="-514350">
              <a:buNone/>
            </a:pPr>
            <a:r>
              <a:rPr lang="en-ZA" dirty="0" smtClean="0"/>
              <a:t>His father took one look at him when he was born and left. Ricardo would not recognise him if he walked past him in the street.</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14a) What does Melissa mean when she advises Katy to tell a “white lie” (Ch. 7)?</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A white lie is supposedly a lie that will not get you into trouble.</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14b) What does this advice tell you about Melissa?</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She does not mind lying.</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14c) Does Katy take her advice? Explain your answer in full.</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Yes. She lies to her father about doing the science project with Melissa.</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15. Why does Katy give Ricardo her mother’s gold chain?</a:t>
            </a:r>
            <a:endParaRPr lang="en-ZA" sz="2800" dirty="0"/>
          </a:p>
        </p:txBody>
      </p:sp>
      <p:sp>
        <p:nvSpPr>
          <p:cNvPr id="3" name="Content Placeholder 2"/>
          <p:cNvSpPr>
            <a:spLocks noGrp="1"/>
          </p:cNvSpPr>
          <p:nvPr>
            <p:ph idx="1"/>
          </p:nvPr>
        </p:nvSpPr>
        <p:spPr/>
        <p:txBody>
          <a:bodyPr/>
          <a:lstStyle/>
          <a:p>
            <a:pPr marL="514350" indent="-514350">
              <a:buNone/>
            </a:pPr>
            <a:r>
              <a:rPr lang="en-ZA" dirty="0" smtClean="0"/>
              <a:t>Katy wants to show Ricardo that he can trust her because she trusts him with her </a:t>
            </a:r>
            <a:r>
              <a:rPr lang="en-ZA" smtClean="0"/>
              <a:t>most important possession.</a:t>
            </a:r>
            <a:endParaRPr lang="en-ZA" dirty="0"/>
          </a:p>
        </p:txBody>
      </p:sp>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Chapter 13 - 25</a:t>
            </a:r>
            <a:endParaRPr lang="en-ZA" dirty="0"/>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ZA" sz="2400" dirty="0" smtClean="0"/>
              <a:t>“He’s on my case,” I say. ‘Thinks you’[re a </a:t>
            </a:r>
            <a:r>
              <a:rPr lang="en-ZA" sz="2400" dirty="0" err="1" smtClean="0"/>
              <a:t>tikkop</a:t>
            </a:r>
            <a:r>
              <a:rPr lang="en-ZA" sz="2400" dirty="0" smtClean="0"/>
              <a:t> and that I must know all about it.”</a:t>
            </a:r>
          </a:p>
          <a:p>
            <a:pPr marL="514350" indent="-514350">
              <a:buNone/>
            </a:pPr>
            <a:r>
              <a:rPr lang="en-ZA" sz="2400" dirty="0" smtClean="0"/>
              <a:t>‘</a:t>
            </a:r>
            <a:r>
              <a:rPr lang="en-ZA" sz="2400" dirty="0" err="1" smtClean="0"/>
              <a:t>Tik</a:t>
            </a:r>
            <a:r>
              <a:rPr lang="en-ZA" sz="2400" dirty="0" smtClean="0"/>
              <a:t>?” Zeke </a:t>
            </a:r>
            <a:r>
              <a:rPr lang="en-ZA" sz="2400" dirty="0" err="1" smtClean="0"/>
              <a:t>shreiks</a:t>
            </a:r>
            <a:r>
              <a:rPr lang="en-ZA" sz="2400" dirty="0" smtClean="0"/>
              <a:t>. “Where must I get </a:t>
            </a:r>
            <a:r>
              <a:rPr lang="en-ZA" sz="2400" dirty="0" err="1" smtClean="0"/>
              <a:t>tik</a:t>
            </a:r>
            <a:r>
              <a:rPr lang="en-ZA" sz="2400" dirty="0" smtClean="0"/>
              <a:t>?”</a:t>
            </a:r>
          </a:p>
          <a:p>
            <a:pPr marL="514350" indent="-514350">
              <a:buNone/>
            </a:pPr>
            <a:r>
              <a:rPr lang="en-ZA" sz="2400" dirty="0" smtClean="0"/>
              <a:t>“Every second house is a </a:t>
            </a:r>
            <a:r>
              <a:rPr lang="en-ZA" sz="2400" dirty="0" err="1" smtClean="0"/>
              <a:t>tikhuisie</a:t>
            </a:r>
            <a:r>
              <a:rPr lang="en-ZA" sz="2400" dirty="0" smtClean="0"/>
              <a:t>.” Melissa laughs. “</a:t>
            </a:r>
            <a:r>
              <a:rPr lang="en-ZA" sz="2400" dirty="0" err="1" smtClean="0"/>
              <a:t>Ja</a:t>
            </a:r>
            <a:r>
              <a:rPr lang="en-ZA" sz="2400" dirty="0" smtClean="0"/>
              <a:t> Zeke. Where must you get it? Your father must wake up.”</a:t>
            </a:r>
          </a:p>
          <a:p>
            <a:pPr marL="514350" indent="-514350">
              <a:buAutoNum type="alphaLcParenR"/>
            </a:pPr>
            <a:r>
              <a:rPr lang="en-ZA" sz="2400" dirty="0" smtClean="0"/>
              <a:t>Give the meaning of “</a:t>
            </a:r>
            <a:r>
              <a:rPr lang="en-ZA" sz="2400" dirty="0" err="1" smtClean="0"/>
              <a:t>tikkop</a:t>
            </a:r>
            <a:r>
              <a:rPr lang="en-ZA" sz="2400" dirty="0" smtClean="0"/>
              <a:t>” and “</a:t>
            </a:r>
            <a:r>
              <a:rPr lang="en-ZA" sz="2400" dirty="0" err="1" smtClean="0"/>
              <a:t>tikhuisie</a:t>
            </a:r>
            <a:r>
              <a:rPr lang="en-ZA" sz="2400" dirty="0" smtClean="0"/>
              <a:t> and then say why you think these expressions are not written in Standard English.</a:t>
            </a:r>
          </a:p>
          <a:p>
            <a:pPr marL="514350" indent="-514350">
              <a:buNone/>
            </a:pPr>
            <a:r>
              <a:rPr lang="en-ZA" sz="2400" dirty="0" err="1" smtClean="0"/>
              <a:t>Tikkop</a:t>
            </a:r>
            <a:r>
              <a:rPr lang="en-ZA" sz="2400" dirty="0" smtClean="0"/>
              <a:t> – </a:t>
            </a:r>
            <a:r>
              <a:rPr lang="en-ZA" sz="2400" dirty="0" err="1" smtClean="0"/>
              <a:t>Tik</a:t>
            </a:r>
            <a:r>
              <a:rPr lang="en-ZA" sz="2400" dirty="0" smtClean="0"/>
              <a:t> user</a:t>
            </a:r>
          </a:p>
          <a:p>
            <a:pPr marL="514350" indent="-514350">
              <a:buNone/>
            </a:pPr>
            <a:r>
              <a:rPr lang="en-ZA" sz="2400" dirty="0" err="1" smtClean="0"/>
              <a:t>Tikhuisie</a:t>
            </a:r>
            <a:r>
              <a:rPr lang="en-ZA" sz="2400" dirty="0" smtClean="0"/>
              <a:t> – house that sells </a:t>
            </a:r>
            <a:r>
              <a:rPr lang="en-ZA" sz="2400" dirty="0" err="1" smtClean="0"/>
              <a:t>tik</a:t>
            </a:r>
            <a:endParaRPr lang="en-ZA" sz="2400" dirty="0" smtClean="0"/>
          </a:p>
          <a:p>
            <a:pPr marL="514350" indent="-514350">
              <a:buNone/>
            </a:pPr>
            <a:r>
              <a:rPr lang="en-ZA" sz="2400" dirty="0" smtClean="0"/>
              <a:t>It is the way the language is used in Cape Town.</a:t>
            </a:r>
          </a:p>
          <a:p>
            <a:pPr marL="514350" indent="-514350">
              <a:buAutoNum type="alphaLcParenR"/>
            </a:pPr>
            <a:endParaRPr lang="en-ZA" sz="2000" dirty="0"/>
          </a:p>
        </p:txBody>
      </p:sp>
      <p:sp>
        <p:nvSpPr>
          <p:cNvPr id="4" name="Rectangle 3"/>
          <p:cNvSpPr/>
          <p:nvPr/>
        </p:nvSpPr>
        <p:spPr>
          <a:xfrm>
            <a:off x="251520" y="4509120"/>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Is Zeke being honest in his reply to Katy in this extract?</a:t>
            </a:r>
            <a:endParaRPr lang="en-ZA" dirty="0"/>
          </a:p>
        </p:txBody>
      </p:sp>
      <p:sp>
        <p:nvSpPr>
          <p:cNvPr id="3" name="Content Placeholder 2"/>
          <p:cNvSpPr>
            <a:spLocks noGrp="1"/>
          </p:cNvSpPr>
          <p:nvPr>
            <p:ph idx="1"/>
          </p:nvPr>
        </p:nvSpPr>
        <p:spPr/>
        <p:txBody>
          <a:bodyPr/>
          <a:lstStyle/>
          <a:p>
            <a:r>
              <a:rPr lang="en-ZA" dirty="0" smtClean="0"/>
              <a:t>No</a:t>
            </a:r>
          </a:p>
          <a:p>
            <a:r>
              <a:rPr lang="en-ZA" dirty="0" smtClean="0"/>
              <a:t>He is a </a:t>
            </a:r>
            <a:r>
              <a:rPr lang="en-ZA" dirty="0" err="1" smtClean="0"/>
              <a:t>tik</a:t>
            </a:r>
            <a:r>
              <a:rPr lang="en-ZA" dirty="0" smtClean="0"/>
              <a:t> user and everybody knows where to buy </a:t>
            </a:r>
            <a:r>
              <a:rPr lang="en-ZA" dirty="0" err="1" smtClean="0"/>
              <a:t>tik</a:t>
            </a:r>
            <a:r>
              <a:rPr lang="en-ZA" dirty="0" smtClean="0"/>
              <a:t>.</a:t>
            </a:r>
            <a:endParaRPr lang="en-ZA"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c) Irony is when the reader knows something the character doesn’t. Explain the irony in this extract.</a:t>
            </a:r>
            <a:endParaRPr lang="en-ZA" sz="3200" dirty="0"/>
          </a:p>
        </p:txBody>
      </p:sp>
      <p:sp>
        <p:nvSpPr>
          <p:cNvPr id="3" name="Content Placeholder 2"/>
          <p:cNvSpPr>
            <a:spLocks noGrp="1"/>
          </p:cNvSpPr>
          <p:nvPr>
            <p:ph idx="1"/>
          </p:nvPr>
        </p:nvSpPr>
        <p:spPr/>
        <p:txBody>
          <a:bodyPr/>
          <a:lstStyle/>
          <a:p>
            <a:pPr>
              <a:buNone/>
            </a:pPr>
            <a:r>
              <a:rPr lang="en-ZA" dirty="0" smtClean="0"/>
              <a:t>Irony – You say/do one thing BUT something completely different happens.</a:t>
            </a:r>
          </a:p>
          <a:p>
            <a:pPr>
              <a:buNone/>
            </a:pPr>
            <a:r>
              <a:rPr lang="en-ZA" dirty="0" smtClean="0"/>
              <a:t>Zeke says he does not use </a:t>
            </a:r>
            <a:r>
              <a:rPr lang="en-ZA" dirty="0" err="1" smtClean="0"/>
              <a:t>tik</a:t>
            </a:r>
            <a:r>
              <a:rPr lang="en-ZA" dirty="0" smtClean="0"/>
              <a:t> BUT he is a </a:t>
            </a:r>
            <a:r>
              <a:rPr lang="en-ZA" dirty="0" err="1" smtClean="0"/>
              <a:t>tik</a:t>
            </a:r>
            <a:r>
              <a:rPr lang="en-ZA" dirty="0" smtClean="0"/>
              <a:t> user. </a:t>
            </a:r>
            <a:endParaRPr lang="en-ZA" dirty="0"/>
          </a:p>
        </p:txBody>
      </p:sp>
      <p:sp>
        <p:nvSpPr>
          <p:cNvPr id="4" name="Rectangle 3"/>
          <p:cNvSpPr/>
          <p:nvPr/>
        </p:nvSpPr>
        <p:spPr>
          <a:xfrm>
            <a:off x="323528" y="1628800"/>
            <a:ext cx="8352928" cy="201622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d. Do you think, from Melissa’s reply, that she thinks Zeke uses </a:t>
            </a:r>
            <a:r>
              <a:rPr lang="en-ZA" sz="3200" dirty="0" err="1" smtClean="0"/>
              <a:t>tik</a:t>
            </a:r>
            <a:r>
              <a:rPr lang="en-ZA" sz="3200" dirty="0" smtClean="0"/>
              <a:t>? Explain your answer.</a:t>
            </a:r>
            <a:endParaRPr lang="en-ZA" sz="3200" dirty="0"/>
          </a:p>
        </p:txBody>
      </p:sp>
      <p:sp>
        <p:nvSpPr>
          <p:cNvPr id="3" name="Content Placeholder 2"/>
          <p:cNvSpPr>
            <a:spLocks noGrp="1"/>
          </p:cNvSpPr>
          <p:nvPr>
            <p:ph idx="1"/>
          </p:nvPr>
        </p:nvSpPr>
        <p:spPr/>
        <p:txBody>
          <a:bodyPr/>
          <a:lstStyle/>
          <a:p>
            <a:r>
              <a:rPr lang="en-ZA" dirty="0" smtClean="0"/>
              <a:t>Yes.  Melissa laughs at his answer and she asks him a rhetorical question “Where must you get it?” which implies that she knows.</a:t>
            </a:r>
            <a:endParaRPr lang="en-ZA"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e). Does Katy believe Zeke is using </a:t>
            </a:r>
            <a:r>
              <a:rPr lang="en-ZA" sz="3200" dirty="0" err="1" smtClean="0"/>
              <a:t>tik</a:t>
            </a:r>
            <a:r>
              <a:rPr lang="en-ZA" sz="3200" dirty="0" smtClean="0"/>
              <a:t> at this point in the story? How do you know?</a:t>
            </a:r>
            <a:endParaRPr lang="en-ZA" sz="3200" dirty="0"/>
          </a:p>
        </p:txBody>
      </p:sp>
      <p:sp>
        <p:nvSpPr>
          <p:cNvPr id="3" name="Content Placeholder 2"/>
          <p:cNvSpPr>
            <a:spLocks noGrp="1"/>
          </p:cNvSpPr>
          <p:nvPr>
            <p:ph idx="1"/>
          </p:nvPr>
        </p:nvSpPr>
        <p:spPr/>
        <p:txBody>
          <a:bodyPr/>
          <a:lstStyle/>
          <a:p>
            <a:r>
              <a:rPr lang="en-ZA" dirty="0" smtClean="0"/>
              <a:t>No. Katy thinks Zeke is ill.</a:t>
            </a:r>
            <a:endParaRPr lang="en-ZA"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f) What makes it likely that Zeke is a “</a:t>
            </a:r>
            <a:r>
              <a:rPr lang="en-ZA" dirty="0" err="1" smtClean="0"/>
              <a:t>tikkop</a:t>
            </a:r>
            <a:r>
              <a:rPr lang="en-ZA" dirty="0" smtClean="0"/>
              <a:t>”?</a:t>
            </a:r>
            <a:endParaRPr lang="en-ZA" dirty="0"/>
          </a:p>
        </p:txBody>
      </p:sp>
      <p:sp>
        <p:nvSpPr>
          <p:cNvPr id="3" name="Content Placeholder 2"/>
          <p:cNvSpPr>
            <a:spLocks noGrp="1"/>
          </p:cNvSpPr>
          <p:nvPr>
            <p:ph idx="1"/>
          </p:nvPr>
        </p:nvSpPr>
        <p:spPr/>
        <p:txBody>
          <a:bodyPr/>
          <a:lstStyle/>
          <a:p>
            <a:r>
              <a:rPr lang="en-ZA" dirty="0" smtClean="0"/>
              <a:t>He is always ill, he coughs a lot.</a:t>
            </a:r>
          </a:p>
          <a:p>
            <a:pPr>
              <a:buNone/>
            </a:pPr>
            <a:endParaRPr lang="en-ZA" dirty="0"/>
          </a:p>
        </p:txBody>
      </p:sp>
    </p:spTree>
  </p:cSld>
  <p:clrMapOvr>
    <a:masterClrMapping/>
  </p:clrMapOvr>
  <p:transition>
    <p:sndAc>
      <p:stSnd>
        <p:snd r:embed="rId2"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2) “I don’t believe you would do something like this to me. Why can’t I choose my own clothes?”</a:t>
            </a:r>
            <a:endParaRPr lang="en-ZA" sz="3200" dirty="0"/>
          </a:p>
        </p:txBody>
      </p:sp>
      <p:sp>
        <p:nvSpPr>
          <p:cNvPr id="3" name="Content Placeholder 2"/>
          <p:cNvSpPr>
            <a:spLocks noGrp="1"/>
          </p:cNvSpPr>
          <p:nvPr>
            <p:ph idx="1"/>
          </p:nvPr>
        </p:nvSpPr>
        <p:spPr/>
        <p:txBody>
          <a:bodyPr/>
          <a:lstStyle/>
          <a:p>
            <a:pPr marL="514350" indent="-514350">
              <a:buAutoNum type="alphaLcParenR"/>
            </a:pPr>
            <a:r>
              <a:rPr lang="en-ZA" dirty="0" smtClean="0"/>
              <a:t>Put his statement into context by saying when it was said and to whom.</a:t>
            </a:r>
          </a:p>
          <a:p>
            <a:pPr marL="514350" indent="-514350">
              <a:buNone/>
            </a:pPr>
            <a:r>
              <a:rPr lang="en-ZA" dirty="0" smtClean="0"/>
              <a:t>Hector bought Katy a new formal dress because Katy said she needed something to dance in. It was not what Katy needed and she is upset that she had no choice when the dress was bought.</a:t>
            </a:r>
            <a:endParaRPr lang="en-ZA" dirty="0"/>
          </a:p>
        </p:txBody>
      </p:sp>
      <p:sp>
        <p:nvSpPr>
          <p:cNvPr id="4" name="Rectangle 3"/>
          <p:cNvSpPr/>
          <p:nvPr/>
        </p:nvSpPr>
        <p:spPr>
          <a:xfrm>
            <a:off x="251520" y="2708920"/>
            <a:ext cx="8568952" cy="259228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Explain what the conflict is about at this point in the story.</a:t>
            </a:r>
            <a:endParaRPr lang="en-ZA" dirty="0"/>
          </a:p>
        </p:txBody>
      </p:sp>
      <p:sp>
        <p:nvSpPr>
          <p:cNvPr id="3" name="Content Placeholder 2"/>
          <p:cNvSpPr>
            <a:spLocks noGrp="1"/>
          </p:cNvSpPr>
          <p:nvPr>
            <p:ph idx="1"/>
          </p:nvPr>
        </p:nvSpPr>
        <p:spPr/>
        <p:txBody>
          <a:bodyPr/>
          <a:lstStyle/>
          <a:p>
            <a:r>
              <a:rPr lang="en-ZA" dirty="0" smtClean="0"/>
              <a:t>Katy needs clothes for her concert and Hector bought her something she did not want.</a:t>
            </a:r>
            <a:endParaRPr lang="en-ZA" dirty="0"/>
          </a:p>
        </p:txBody>
      </p:sp>
      <p:sp>
        <p:nvSpPr>
          <p:cNvPr id="4" name="Rectangle 3"/>
          <p:cNvSpPr/>
          <p:nvPr/>
        </p:nvSpPr>
        <p:spPr>
          <a:xfrm>
            <a:off x="323528" y="1484784"/>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c) What role does Auntie Rose play in this conflict?</a:t>
            </a:r>
            <a:endParaRPr lang="en-ZA" dirty="0"/>
          </a:p>
        </p:txBody>
      </p:sp>
      <p:sp>
        <p:nvSpPr>
          <p:cNvPr id="3" name="Content Placeholder 2"/>
          <p:cNvSpPr>
            <a:spLocks noGrp="1"/>
          </p:cNvSpPr>
          <p:nvPr>
            <p:ph idx="1"/>
          </p:nvPr>
        </p:nvSpPr>
        <p:spPr/>
        <p:txBody>
          <a:bodyPr/>
          <a:lstStyle/>
          <a:p>
            <a:pPr>
              <a:buNone/>
            </a:pPr>
            <a:r>
              <a:rPr lang="en-ZA" dirty="0" smtClean="0"/>
              <a:t>She wants to help them to communicate better. She will try and fix the dress so that Katy can use it.</a:t>
            </a:r>
            <a:endParaRPr lang="en-ZA" dirty="0"/>
          </a:p>
        </p:txBody>
      </p:sp>
      <p:sp>
        <p:nvSpPr>
          <p:cNvPr id="4" name="Rectangle 3"/>
          <p:cNvSpPr/>
          <p:nvPr/>
        </p:nvSpPr>
        <p:spPr>
          <a:xfrm>
            <a:off x="395536" y="1556792"/>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d) Is this the role Auntie always plays when there’s a difference of opinion between Katy and Hector? Find an example to back up your point of view.</a:t>
            </a:r>
            <a:endParaRPr lang="en-ZA" sz="2800" dirty="0"/>
          </a:p>
        </p:txBody>
      </p:sp>
      <p:sp>
        <p:nvSpPr>
          <p:cNvPr id="3" name="Content Placeholder 2"/>
          <p:cNvSpPr>
            <a:spLocks noGrp="1"/>
          </p:cNvSpPr>
          <p:nvPr>
            <p:ph idx="1"/>
          </p:nvPr>
        </p:nvSpPr>
        <p:spPr/>
        <p:txBody>
          <a:bodyPr/>
          <a:lstStyle/>
          <a:p>
            <a:r>
              <a:rPr lang="en-ZA" dirty="0" smtClean="0"/>
              <a:t>Yes.  </a:t>
            </a:r>
            <a:endParaRPr lang="en-ZA" dirty="0"/>
          </a:p>
        </p:txBody>
      </p:sp>
      <p:sp>
        <p:nvSpPr>
          <p:cNvPr id="4" name="Rectangle 3"/>
          <p:cNvSpPr/>
          <p:nvPr/>
        </p:nvSpPr>
        <p:spPr>
          <a:xfrm>
            <a:off x="323528" y="1628800"/>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3a) What do you learn about Melissa’s character in Chapters 16 – 21?</a:t>
            </a:r>
            <a:endParaRPr lang="en-ZA" dirty="0"/>
          </a:p>
        </p:txBody>
      </p:sp>
      <p:sp>
        <p:nvSpPr>
          <p:cNvPr id="3" name="Content Placeholder 2"/>
          <p:cNvSpPr>
            <a:spLocks noGrp="1"/>
          </p:cNvSpPr>
          <p:nvPr>
            <p:ph idx="1"/>
          </p:nvPr>
        </p:nvSpPr>
        <p:spPr/>
        <p:txBody>
          <a:bodyPr/>
          <a:lstStyle/>
          <a:p>
            <a:r>
              <a:rPr lang="en-ZA" dirty="0" smtClean="0"/>
              <a:t>She does not mind lying.</a:t>
            </a:r>
          </a:p>
          <a:p>
            <a:r>
              <a:rPr lang="en-ZA" dirty="0" smtClean="0"/>
              <a:t>She steals money from her mother.</a:t>
            </a:r>
          </a:p>
          <a:p>
            <a:r>
              <a:rPr lang="en-ZA" dirty="0" smtClean="0"/>
              <a:t>She buys clothes on her mother’s </a:t>
            </a:r>
            <a:r>
              <a:rPr lang="en-ZA" dirty="0" err="1" smtClean="0"/>
              <a:t>Foschini</a:t>
            </a:r>
            <a:r>
              <a:rPr lang="en-ZA" dirty="0" smtClean="0"/>
              <a:t> card.</a:t>
            </a:r>
            <a:endParaRPr lang="en-ZA" dirty="0"/>
          </a:p>
        </p:txBody>
      </p:sp>
      <p:sp>
        <p:nvSpPr>
          <p:cNvPr id="4" name="Rectangle 3"/>
          <p:cNvSpPr/>
          <p:nvPr/>
        </p:nvSpPr>
        <p:spPr>
          <a:xfrm>
            <a:off x="251520" y="1628800"/>
            <a:ext cx="8208912" cy="237626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Is she the sort of friend you would like to have? Explain your opinion</a:t>
            </a:r>
            <a:endParaRPr lang="en-ZA" dirty="0"/>
          </a:p>
        </p:txBody>
      </p:sp>
      <p:sp>
        <p:nvSpPr>
          <p:cNvPr id="3" name="Content Placeholder 2"/>
          <p:cNvSpPr>
            <a:spLocks noGrp="1"/>
          </p:cNvSpPr>
          <p:nvPr>
            <p:ph idx="1"/>
          </p:nvPr>
        </p:nvSpPr>
        <p:spPr/>
        <p:txBody>
          <a:bodyPr/>
          <a:lstStyle/>
          <a:p>
            <a:r>
              <a:rPr lang="en-ZA" dirty="0" smtClean="0"/>
              <a:t>No. I don’t like to lie.</a:t>
            </a:r>
            <a:endParaRPr lang="en-ZA" dirty="0"/>
          </a:p>
        </p:txBody>
      </p:sp>
      <p:sp>
        <p:nvSpPr>
          <p:cNvPr id="4" name="Rectangle 3"/>
          <p:cNvSpPr/>
          <p:nvPr/>
        </p:nvSpPr>
        <p:spPr>
          <a:xfrm>
            <a:off x="251520" y="1628800"/>
            <a:ext cx="8208912" cy="72008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4. What did Katy find out from her mother’s letters?</a:t>
            </a:r>
            <a:endParaRPr lang="en-ZA" dirty="0"/>
          </a:p>
        </p:txBody>
      </p:sp>
      <p:sp>
        <p:nvSpPr>
          <p:cNvPr id="3" name="Content Placeholder 2"/>
          <p:cNvSpPr>
            <a:spLocks noGrp="1"/>
          </p:cNvSpPr>
          <p:nvPr>
            <p:ph idx="1"/>
          </p:nvPr>
        </p:nvSpPr>
        <p:spPr/>
        <p:txBody>
          <a:bodyPr/>
          <a:lstStyle/>
          <a:p>
            <a:r>
              <a:rPr lang="en-ZA" dirty="0" smtClean="0"/>
              <a:t>Her father was drunk.</a:t>
            </a:r>
          </a:p>
          <a:p>
            <a:r>
              <a:rPr lang="en-ZA" dirty="0" smtClean="0"/>
              <a:t>He did not treat her mother nicely .</a:t>
            </a:r>
          </a:p>
          <a:p>
            <a:r>
              <a:rPr lang="en-ZA" dirty="0" smtClean="0"/>
              <a:t>Her mother was thinking of leaving her father.</a:t>
            </a:r>
            <a:endParaRPr lang="en-ZA" dirty="0"/>
          </a:p>
        </p:txBody>
      </p:sp>
      <p:sp>
        <p:nvSpPr>
          <p:cNvPr id="4" name="Rectangle 3"/>
          <p:cNvSpPr/>
          <p:nvPr/>
        </p:nvSpPr>
        <p:spPr>
          <a:xfrm>
            <a:off x="251520" y="1700808"/>
            <a:ext cx="8424936" cy="194421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5) “It’s my ticket out of this place.”</a:t>
            </a:r>
            <a:br>
              <a:rPr lang="en-ZA" sz="3200" dirty="0" smtClean="0"/>
            </a:br>
            <a:r>
              <a:rPr lang="en-ZA" sz="3200" dirty="0" smtClean="0"/>
              <a:t>a) Who says this and what is he/she referring to?</a:t>
            </a:r>
            <a:endParaRPr lang="en-ZA" sz="3200" dirty="0"/>
          </a:p>
        </p:txBody>
      </p:sp>
      <p:sp>
        <p:nvSpPr>
          <p:cNvPr id="3" name="Content Placeholder 2"/>
          <p:cNvSpPr>
            <a:spLocks noGrp="1"/>
          </p:cNvSpPr>
          <p:nvPr>
            <p:ph idx="1"/>
          </p:nvPr>
        </p:nvSpPr>
        <p:spPr/>
        <p:txBody>
          <a:bodyPr/>
          <a:lstStyle/>
          <a:p>
            <a:r>
              <a:rPr lang="en-ZA" dirty="0" smtClean="0"/>
              <a:t>Ricardo. Winning the dance competition will allow him to go to America.</a:t>
            </a:r>
            <a:endParaRPr lang="en-ZA" dirty="0"/>
          </a:p>
        </p:txBody>
      </p:sp>
      <p:sp>
        <p:nvSpPr>
          <p:cNvPr id="4" name="Rectangle 3"/>
          <p:cNvSpPr/>
          <p:nvPr/>
        </p:nvSpPr>
        <p:spPr>
          <a:xfrm>
            <a:off x="323528" y="1412776"/>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What does it tell you about how this character feels about his/her life?</a:t>
            </a:r>
            <a:endParaRPr lang="en-ZA" dirty="0"/>
          </a:p>
        </p:txBody>
      </p:sp>
      <p:sp>
        <p:nvSpPr>
          <p:cNvPr id="3" name="Content Placeholder 2"/>
          <p:cNvSpPr>
            <a:spLocks noGrp="1"/>
          </p:cNvSpPr>
          <p:nvPr>
            <p:ph idx="1"/>
          </p:nvPr>
        </p:nvSpPr>
        <p:spPr/>
        <p:txBody>
          <a:bodyPr/>
          <a:lstStyle/>
          <a:p>
            <a:r>
              <a:rPr lang="en-ZA" dirty="0" smtClean="0"/>
              <a:t>He has ambition and he wants to be successful.</a:t>
            </a:r>
            <a:endParaRPr lang="en-ZA" dirty="0"/>
          </a:p>
        </p:txBody>
      </p:sp>
      <p:sp>
        <p:nvSpPr>
          <p:cNvPr id="4" name="Rectangle 3"/>
          <p:cNvSpPr/>
          <p:nvPr/>
        </p:nvSpPr>
        <p:spPr>
          <a:xfrm>
            <a:off x="251520" y="1412776"/>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6) “Check up on Katy, please, Rosie. We don’t know what the young people are getting up to.”</a:t>
            </a:r>
            <a:br>
              <a:rPr lang="en-ZA" sz="2800" dirty="0" smtClean="0"/>
            </a:br>
            <a:r>
              <a:rPr lang="en-ZA" sz="2800" dirty="0" smtClean="0"/>
              <a:t>a) What does Hector reveal about his attitude to Kate here?</a:t>
            </a:r>
            <a:endParaRPr lang="en-ZA" sz="2800" dirty="0"/>
          </a:p>
        </p:txBody>
      </p:sp>
      <p:sp>
        <p:nvSpPr>
          <p:cNvPr id="3" name="Content Placeholder 2"/>
          <p:cNvSpPr>
            <a:spLocks noGrp="1"/>
          </p:cNvSpPr>
          <p:nvPr>
            <p:ph idx="1"/>
          </p:nvPr>
        </p:nvSpPr>
        <p:spPr/>
        <p:txBody>
          <a:bodyPr/>
          <a:lstStyle/>
          <a:p>
            <a:r>
              <a:rPr lang="en-ZA" dirty="0" smtClean="0"/>
              <a:t>He does not trust her completely.</a:t>
            </a:r>
            <a:endParaRPr lang="en-ZA" dirty="0"/>
          </a:p>
        </p:txBody>
      </p:sp>
      <p:sp>
        <p:nvSpPr>
          <p:cNvPr id="4" name="Rectangle 3"/>
          <p:cNvSpPr/>
          <p:nvPr/>
        </p:nvSpPr>
        <p:spPr>
          <a:xfrm>
            <a:off x="467544" y="1700808"/>
            <a:ext cx="7741368" cy="64807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What effect does this attitude have on her?</a:t>
            </a:r>
            <a:endParaRPr lang="en-ZA" dirty="0"/>
          </a:p>
        </p:txBody>
      </p:sp>
      <p:sp>
        <p:nvSpPr>
          <p:cNvPr id="3" name="Content Placeholder 2"/>
          <p:cNvSpPr>
            <a:spLocks noGrp="1"/>
          </p:cNvSpPr>
          <p:nvPr>
            <p:ph idx="1"/>
          </p:nvPr>
        </p:nvSpPr>
        <p:spPr/>
        <p:txBody>
          <a:bodyPr/>
          <a:lstStyle/>
          <a:p>
            <a:r>
              <a:rPr lang="en-ZA" dirty="0" smtClean="0"/>
              <a:t>Katy was careful not to disappoint him but later on she started lying to him anyway.</a:t>
            </a:r>
            <a:endParaRPr lang="en-ZA" dirty="0"/>
          </a:p>
        </p:txBody>
      </p:sp>
      <p:sp>
        <p:nvSpPr>
          <p:cNvPr id="4" name="Rectangle 3"/>
          <p:cNvSpPr/>
          <p:nvPr/>
        </p:nvSpPr>
        <p:spPr>
          <a:xfrm>
            <a:off x="467544" y="1556792"/>
            <a:ext cx="8208912" cy="12961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7. In Chapter 20, Wesley shows a range of feelings for Katy. Which of the following words DO NOT describe these feelings?</a:t>
            </a:r>
            <a:endParaRPr lang="en-ZA" sz="2800" dirty="0"/>
          </a:p>
        </p:txBody>
      </p:sp>
      <p:sp>
        <p:nvSpPr>
          <p:cNvPr id="3" name="Content Placeholder 2"/>
          <p:cNvSpPr>
            <a:spLocks noGrp="1"/>
          </p:cNvSpPr>
          <p:nvPr>
            <p:ph idx="1"/>
          </p:nvPr>
        </p:nvSpPr>
        <p:spPr/>
        <p:txBody>
          <a:bodyPr/>
          <a:lstStyle/>
          <a:p>
            <a:r>
              <a:rPr lang="en-ZA" dirty="0" smtClean="0"/>
              <a:t>Affectionate, understanding, </a:t>
            </a:r>
            <a:endParaRPr lang="en-ZA" dirty="0"/>
          </a:p>
        </p:txBody>
      </p:sp>
      <p:sp>
        <p:nvSpPr>
          <p:cNvPr id="4" name="Rectangle 3"/>
          <p:cNvSpPr/>
          <p:nvPr/>
        </p:nvSpPr>
        <p:spPr>
          <a:xfrm>
            <a:off x="323528" y="1484784"/>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3200" dirty="0" smtClean="0"/>
              <a:t>8) “My father is going to kill me.”</a:t>
            </a:r>
            <a:br>
              <a:rPr lang="en-ZA" sz="3200" dirty="0" smtClean="0"/>
            </a:br>
            <a:r>
              <a:rPr lang="en-ZA" sz="3200" dirty="0" smtClean="0"/>
              <a:t>a) Does Katy mean this literally or figuratively? Explain your answer in full.</a:t>
            </a:r>
            <a:endParaRPr lang="en-ZA" sz="3200" dirty="0"/>
          </a:p>
        </p:txBody>
      </p:sp>
      <p:sp>
        <p:nvSpPr>
          <p:cNvPr id="3" name="Content Placeholder 2"/>
          <p:cNvSpPr>
            <a:spLocks noGrp="1"/>
          </p:cNvSpPr>
          <p:nvPr>
            <p:ph idx="1"/>
          </p:nvPr>
        </p:nvSpPr>
        <p:spPr>
          <a:xfrm>
            <a:off x="457200" y="1600201"/>
            <a:ext cx="8229600" cy="1396752"/>
          </a:xfrm>
        </p:spPr>
        <p:txBody>
          <a:bodyPr/>
          <a:lstStyle/>
          <a:p>
            <a:r>
              <a:rPr lang="en-ZA" dirty="0" smtClean="0"/>
              <a:t>Figuratively. He will just be very angry, he will not kill her.</a:t>
            </a:r>
            <a:endParaRPr lang="en-ZA" dirty="0"/>
          </a:p>
        </p:txBody>
      </p:sp>
      <p:sp>
        <p:nvSpPr>
          <p:cNvPr id="4" name="Rectangle 3"/>
          <p:cNvSpPr/>
          <p:nvPr/>
        </p:nvSpPr>
        <p:spPr>
          <a:xfrm>
            <a:off x="323528" y="1628800"/>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 Describe the circumstances which make Katy feel this way.</a:t>
            </a:r>
            <a:endParaRPr lang="en-ZA" dirty="0"/>
          </a:p>
        </p:txBody>
      </p:sp>
      <p:sp>
        <p:nvSpPr>
          <p:cNvPr id="3" name="Content Placeholder 2"/>
          <p:cNvSpPr>
            <a:spLocks noGrp="1"/>
          </p:cNvSpPr>
          <p:nvPr>
            <p:ph idx="1"/>
          </p:nvPr>
        </p:nvSpPr>
        <p:spPr/>
        <p:txBody>
          <a:bodyPr/>
          <a:lstStyle/>
          <a:p>
            <a:r>
              <a:rPr lang="en-ZA" dirty="0" smtClean="0"/>
              <a:t>Katy arrived home late, after her curfew. She also lied to Hector about where she was.</a:t>
            </a:r>
            <a:endParaRPr lang="en-ZA" dirty="0"/>
          </a:p>
        </p:txBody>
      </p:sp>
      <p:sp>
        <p:nvSpPr>
          <p:cNvPr id="4" name="Rectangle 3"/>
          <p:cNvSpPr/>
          <p:nvPr/>
        </p:nvSpPr>
        <p:spPr>
          <a:xfrm>
            <a:off x="323528" y="1628800"/>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smtClean="0"/>
              <a:t>9) “You must follow your own heart, Katy. There is nothing worse than doing something when your heart is not in it.”</a:t>
            </a:r>
            <a:endParaRPr lang="en-ZA" sz="2800" dirty="0"/>
          </a:p>
        </p:txBody>
      </p:sp>
      <p:sp>
        <p:nvSpPr>
          <p:cNvPr id="3" name="Content Placeholder 2"/>
          <p:cNvSpPr>
            <a:spLocks noGrp="1"/>
          </p:cNvSpPr>
          <p:nvPr>
            <p:ph idx="1"/>
          </p:nvPr>
        </p:nvSpPr>
        <p:spPr/>
        <p:txBody>
          <a:bodyPr/>
          <a:lstStyle/>
          <a:p>
            <a:pPr marL="514350" indent="-514350">
              <a:buAutoNum type="alphaLcParenR"/>
            </a:pPr>
            <a:r>
              <a:rPr lang="en-ZA" dirty="0" smtClean="0"/>
              <a:t>Put this statement into context saying who is speaking and when.</a:t>
            </a:r>
          </a:p>
          <a:p>
            <a:pPr marL="514350" indent="-514350">
              <a:buNone/>
            </a:pPr>
            <a:endParaRPr lang="en-ZA" dirty="0" smtClean="0"/>
          </a:p>
          <a:p>
            <a:pPr marL="514350" indent="-514350">
              <a:buNone/>
            </a:pPr>
            <a:r>
              <a:rPr lang="en-ZA" dirty="0" smtClean="0"/>
              <a:t>Mr Samuels says it to Katy. Katy does not want to do ballroom dancing anymore and he encourages Katy to do what she likes.</a:t>
            </a:r>
            <a:endParaRPr lang="en-ZA" dirty="0"/>
          </a:p>
        </p:txBody>
      </p:sp>
      <p:sp>
        <p:nvSpPr>
          <p:cNvPr id="4" name="Rectangle 3"/>
          <p:cNvSpPr/>
          <p:nvPr/>
        </p:nvSpPr>
        <p:spPr>
          <a:xfrm>
            <a:off x="251520" y="3212976"/>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 Do you agree with this view?</a:t>
            </a:r>
            <a:endParaRPr lang="en-ZA" dirty="0"/>
          </a:p>
        </p:txBody>
      </p:sp>
      <p:sp>
        <p:nvSpPr>
          <p:cNvPr id="3" name="Content Placeholder 2"/>
          <p:cNvSpPr>
            <a:spLocks noGrp="1"/>
          </p:cNvSpPr>
          <p:nvPr>
            <p:ph idx="1"/>
          </p:nvPr>
        </p:nvSpPr>
        <p:spPr/>
        <p:txBody>
          <a:bodyPr/>
          <a:lstStyle/>
          <a:p>
            <a:pPr>
              <a:buNone/>
            </a:pPr>
            <a:r>
              <a:rPr lang="en-ZA" dirty="0" smtClean="0"/>
              <a:t>Yes</a:t>
            </a:r>
            <a:endParaRPr lang="en-ZA" dirty="0"/>
          </a:p>
        </p:txBody>
      </p:sp>
      <p:sp>
        <p:nvSpPr>
          <p:cNvPr id="4" name="Rectangle 3"/>
          <p:cNvSpPr/>
          <p:nvPr/>
        </p:nvSpPr>
        <p:spPr>
          <a:xfrm>
            <a:off x="395536" y="1556792"/>
            <a:ext cx="5688632" cy="100811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c) What do these words tell you about the speaker?</a:t>
            </a:r>
            <a:endParaRPr lang="en-ZA" dirty="0"/>
          </a:p>
        </p:txBody>
      </p:sp>
      <p:sp>
        <p:nvSpPr>
          <p:cNvPr id="3" name="Content Placeholder 2"/>
          <p:cNvSpPr>
            <a:spLocks noGrp="1"/>
          </p:cNvSpPr>
          <p:nvPr>
            <p:ph idx="1"/>
          </p:nvPr>
        </p:nvSpPr>
        <p:spPr>
          <a:xfrm>
            <a:off x="457200" y="1600201"/>
            <a:ext cx="8229600" cy="1756792"/>
          </a:xfrm>
        </p:spPr>
        <p:txBody>
          <a:bodyPr/>
          <a:lstStyle/>
          <a:p>
            <a:pPr>
              <a:buNone/>
            </a:pPr>
            <a:r>
              <a:rPr lang="en-ZA" dirty="0" smtClean="0"/>
              <a:t>He understands that you can’t do something well if your heart is not in it.</a:t>
            </a:r>
            <a:endParaRPr lang="en-ZA" dirty="0"/>
          </a:p>
        </p:txBody>
      </p:sp>
      <p:sp>
        <p:nvSpPr>
          <p:cNvPr id="4" name="Rectangle 3"/>
          <p:cNvSpPr/>
          <p:nvPr/>
        </p:nvSpPr>
        <p:spPr>
          <a:xfrm>
            <a:off x="323528" y="1556792"/>
            <a:ext cx="8208912" cy="16561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transition>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1948</TotalTime>
  <Words>2479</Words>
  <Application>Microsoft Office PowerPoint</Application>
  <PresentationFormat>On-screen Show (4:3)</PresentationFormat>
  <Paragraphs>172</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Katy of Sky Road – Chapter 1</vt:lpstr>
      <vt:lpstr>Picture Frame – Chapter 2</vt:lpstr>
      <vt:lpstr>Sugar Water – Chapter 3</vt:lpstr>
      <vt:lpstr>1. Why do you think Chapter 1 is called “All eyes on me”?</vt:lpstr>
      <vt:lpstr>2. Which  word in the following list is the odd one out? Explain why. Skateboard, ghetto-blaster, beat-boxes, Tupac, cell phone, rap, braid.</vt:lpstr>
      <vt:lpstr>2b) What do the words in the list tell you about the period in which the novel is set?</vt:lpstr>
      <vt:lpstr>3a) What reason does Hector give Katy for wanting her to try on her mother’s ball gown?</vt:lpstr>
      <vt:lpstr>3b) Why else might he want her to wear it?</vt:lpstr>
      <vt:lpstr>4a) Do you agree with Auntie Rose that Hector thinks “in terms of race”? Explain your viewpoint.</vt:lpstr>
      <vt:lpstr>4b) What are Hector’s views of the government? Quote from the text to support your ideas.</vt:lpstr>
      <vt:lpstr>5. Ricardo. He shuffles into place in the line-up of latecomers, still doing up the buttons of his shirt. Wesley glares at him and looks at me smugly.</vt:lpstr>
      <vt:lpstr>PowerPoint Presentation</vt:lpstr>
      <vt:lpstr>6. Read the section in which Katy talks about her nightmare and then use your own words to describe Katy’s feelings during this dream. Quote from the section to back up your response.</vt:lpstr>
      <vt:lpstr>7. What symptoms does Zeke have which show that he is ill?</vt:lpstr>
      <vt:lpstr>8. Hector often refers to current news and issues in the country and overseas.</vt:lpstr>
      <vt:lpstr>8. Hector often refers to current news and issues in the country and overseas.</vt:lpstr>
      <vt:lpstr>8. Hector often refers to current news and issues in the country and overseas.</vt:lpstr>
      <vt:lpstr>Chapter 4 - Clouds</vt:lpstr>
      <vt:lpstr>Chapter 5 - Hello</vt:lpstr>
      <vt:lpstr>9a) Match the character in column A with the occupation in column B</vt:lpstr>
      <vt:lpstr>9b) What is the more common name for a “home executive”? Explain how this description is not used seriously by Antie Rose (Ch. 8)</vt:lpstr>
      <vt:lpstr>10) Read the three quotations below, and then say for each one who is speaking and what theme it relates to (explain your response each time):</vt:lpstr>
      <vt:lpstr>10) Read the three quotations below, and then say for each one who is speaking and what theme it relates to (explain your response each time):</vt:lpstr>
      <vt:lpstr>10) Read the three quotations below, and then say for each one who is speaking and what theme it relates to (explain your response each time):</vt:lpstr>
      <vt:lpstr>11a) How does hip-hop make Katy feel?</vt:lpstr>
      <vt:lpstr>11b) Have you ever had an experience that has made you feel that way? Describe it in your own words.</vt:lpstr>
      <vt:lpstr>12a) What is “AA” (Ch. 4 and Ch. 8)?</vt:lpstr>
      <vt:lpstr>12b) What does it tell you about Hector’s past?</vt:lpstr>
      <vt:lpstr>13) When Katy tells Ricardo that her father is very strict, he comments, “Don’t blame your dad for caring.” (Ch. 12)</vt:lpstr>
      <vt:lpstr>13) When Katy tells Ricardo that her father is very strict, he comments, “Don’t blame your dad for caring.” (Ch. 12)</vt:lpstr>
      <vt:lpstr>14a) What does Melissa mean when she advises Katy to tell a “white lie” (Ch. 7)?</vt:lpstr>
      <vt:lpstr>14b) What does this advice tell you about Melissa?</vt:lpstr>
      <vt:lpstr>14c) Does Katy take her advice? Explain your answer in full.</vt:lpstr>
      <vt:lpstr>15. Why does Katy give Ricardo her mother’s gold chain?</vt:lpstr>
      <vt:lpstr>Chapter 13 - 25</vt:lpstr>
      <vt:lpstr>b) Is Zeke being honest in his reply to Katy in this extract?</vt:lpstr>
      <vt:lpstr>c) Irony is when the reader knows something the character doesn’t. Explain the irony in this extract.</vt:lpstr>
      <vt:lpstr>d. Do you think, from Melissa’s reply, that she thinks Zeke uses tik? Explain your answer.</vt:lpstr>
      <vt:lpstr>e). Does Katy believe Zeke is using tik at this point in the story? How do you know?</vt:lpstr>
      <vt:lpstr>f) What makes it likely that Zeke is a “tikkop”?</vt:lpstr>
      <vt:lpstr>2) “I don’t believe you would do something like this to me. Why can’t I choose my own clothes?”</vt:lpstr>
      <vt:lpstr>b) Explain what the conflict is about at this point in the story.</vt:lpstr>
      <vt:lpstr>c) What role does Auntie Rose play in this conflict?</vt:lpstr>
      <vt:lpstr>d) Is this the role Auntie always plays when there’s a difference of opinion between Katy and Hector? Find an example to back up your point of view.</vt:lpstr>
      <vt:lpstr>3a) What do you learn about Melissa’s character in Chapters 16 – 21?</vt:lpstr>
      <vt:lpstr>b) Is she the sort of friend you would like to have? Explain your opinion</vt:lpstr>
      <vt:lpstr>4. What did Katy find out from her mother’s letters?</vt:lpstr>
      <vt:lpstr>5) “It’s my ticket out of this place.” a) Who says this and what is he/she referring to?</vt:lpstr>
      <vt:lpstr>b) What does it tell you about how this character feels about his/her life?</vt:lpstr>
      <vt:lpstr>6) “Check up on Katy, please, Rosie. We don’t know what the young people are getting up to.” a) What does Hector reveal about his attitude to Kate here?</vt:lpstr>
      <vt:lpstr>b) What effect does this attitude have on her?</vt:lpstr>
      <vt:lpstr>7. In Chapter 20, Wesley shows a range of feelings for Katy. Which of the following words DO NOT describe these feelings?</vt:lpstr>
      <vt:lpstr>8) “My father is going to kill me.” a) Does Katy mean this literally or figuratively? Explain your answer in full.</vt:lpstr>
      <vt:lpstr>b) Describe the circumstances which make Katy feel this way.</vt:lpstr>
      <vt:lpstr>9) “You must follow your own heart, Katy. There is nothing worse than doing something when your heart is not in it.”</vt:lpstr>
      <vt:lpstr>b) Do you agree with this view?</vt:lpstr>
      <vt:lpstr>c) What do these words tell you about the speaker?</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Katy of Sky Road – Chapter 1</dc:title>
  <dc:creator>Carol</dc:creator>
  <cp:lastModifiedBy>Carol</cp:lastModifiedBy>
  <cp:revision>29</cp:revision>
  <dcterms:created xsi:type="dcterms:W3CDTF">2011-02-24T06:21:12Z</dcterms:created>
  <dcterms:modified xsi:type="dcterms:W3CDTF">2012-04-12T09:15:14Z</dcterms:modified>
</cp:coreProperties>
</file>